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183" r:id="rId2"/>
    <p:sldId id="2249" r:id="rId3"/>
    <p:sldId id="2250" r:id="rId4"/>
    <p:sldId id="2251" r:id="rId5"/>
    <p:sldId id="2252" r:id="rId6"/>
    <p:sldId id="2253" r:id="rId7"/>
    <p:sldId id="2254" r:id="rId8"/>
    <p:sldId id="2255" r:id="rId9"/>
    <p:sldId id="2256" r:id="rId10"/>
    <p:sldId id="2257" r:id="rId11"/>
    <p:sldId id="2258" r:id="rId12"/>
    <p:sldId id="2259" r:id="rId13"/>
    <p:sldId id="2260" r:id="rId14"/>
    <p:sldId id="2261" r:id="rId15"/>
    <p:sldId id="2262" r:id="rId16"/>
    <p:sldId id="2263" r:id="rId17"/>
    <p:sldId id="2264" r:id="rId18"/>
    <p:sldId id="2207" r:id="rId19"/>
    <p:sldId id="2184" r:id="rId20"/>
    <p:sldId id="2186" r:id="rId21"/>
    <p:sldId id="2212" r:id="rId22"/>
    <p:sldId id="2248" r:id="rId23"/>
    <p:sldId id="2224" r:id="rId24"/>
    <p:sldId id="2225" r:id="rId25"/>
    <p:sldId id="2226" r:id="rId26"/>
    <p:sldId id="2227" r:id="rId27"/>
    <p:sldId id="2228" r:id="rId28"/>
    <p:sldId id="2229" r:id="rId29"/>
    <p:sldId id="2230" r:id="rId30"/>
    <p:sldId id="2231" r:id="rId31"/>
    <p:sldId id="2204" r:id="rId32"/>
    <p:sldId id="2205" r:id="rId33"/>
    <p:sldId id="1992" r:id="rId34"/>
    <p:sldId id="2117" r:id="rId35"/>
    <p:sldId id="2216" r:id="rId36"/>
    <p:sldId id="2215" r:id="rId37"/>
    <p:sldId id="2234" r:id="rId38"/>
    <p:sldId id="2235" r:id="rId39"/>
    <p:sldId id="2236" r:id="rId40"/>
    <p:sldId id="2237" r:id="rId41"/>
    <p:sldId id="2238" r:id="rId42"/>
    <p:sldId id="2239" r:id="rId43"/>
    <p:sldId id="1994" r:id="rId44"/>
    <p:sldId id="2137" r:id="rId45"/>
    <p:sldId id="2220" r:id="rId46"/>
    <p:sldId id="2219" r:id="rId47"/>
    <p:sldId id="2242" r:id="rId48"/>
    <p:sldId id="2243" r:id="rId49"/>
    <p:sldId id="2244" r:id="rId50"/>
    <p:sldId id="2245" r:id="rId51"/>
    <p:sldId id="2246" r:id="rId52"/>
    <p:sldId id="2247" r:id="rId53"/>
    <p:sldId id="2265" r:id="rId54"/>
    <p:sldId id="2266" r:id="rId55"/>
    <p:sldId id="2267" r:id="rId56"/>
  </p:sldIdLst>
  <p:sldSz cx="9144000" cy="6858000" type="screen4x3"/>
  <p:notesSz cx="6858000" cy="92154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FF9900"/>
    <a:srgbClr val="BAE18F"/>
    <a:srgbClr val="0000FF"/>
    <a:srgbClr val="007635"/>
    <a:srgbClr val="FF66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87" d="100"/>
          <a:sy n="187" d="100"/>
        </p:scale>
        <p:origin x="2800" y="1072"/>
      </p:cViewPr>
      <p:guideLst>
        <p:guide orient="horz" pos="268"/>
        <p:guide pos="3863"/>
        <p:guide pos="3481"/>
        <p:guide pos="57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2070" y="-84"/>
      </p:cViewPr>
      <p:guideLst>
        <p:guide orient="horz" pos="290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0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A0AAB0D-6BDC-FF48-AFBC-0957176A4B80}" type="datetimeFigureOut">
              <a:rPr lang="es-ES"/>
              <a:pPr>
                <a:defRPr/>
              </a:pPr>
              <a:t>12-09-18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753475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753475"/>
            <a:ext cx="2971800" cy="460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F8F70506-9038-9949-984F-C676F1486B8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325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5538" y="690563"/>
            <a:ext cx="4606925" cy="3455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76738"/>
            <a:ext cx="548640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347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5347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9D3BE67-D9A6-8541-8DB7-E2FD8E6F8B3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1103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AF11-8D86-FE48-809B-300361AF340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891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907F7-B100-9445-A7A3-E2FA6EBE2AD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63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345E1-9AC4-F94A-B6C7-A17941F5844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81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73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0FC3C-DDDA-BB45-9757-DABE38C00D1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33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DDFBB-2179-E443-9708-42E71EF0B62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6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8090B5-5E71-7B43-BDD2-489F3E2D437E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8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C1E7-C772-6B4B-B42D-697BE04E7A5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49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2843F-6362-FF45-8131-3936D4FC76D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02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FE143-8750-DB4F-A2D0-538F437B606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62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1A270-277D-EB4F-8EE1-65B6A891DD7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82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EC3F-5FFA-F74D-A8B8-DFF00CFE34C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221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Arial" charset="0"/>
              </a:defRPr>
            </a:lvl1pPr>
          </a:lstStyle>
          <a:p>
            <a:pPr>
              <a:defRPr/>
            </a:pPr>
            <a:fld id="{51D86AA9-07EF-3947-9213-D705E67EEE9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357938"/>
            <a:ext cx="9144000" cy="5000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ea typeface="+mn-ea"/>
              <a:cs typeface="+mn-cs"/>
            </a:endParaRPr>
          </a:p>
        </p:txBody>
      </p:sp>
      <p:pic>
        <p:nvPicPr>
          <p:cNvPr id="2" name="8 Imagen" descr="\\Araucaria\proyectos paisajevivo\PV1410 PRC Paillaco\logos\logo muni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89688"/>
            <a:ext cx="4492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493713" y="6600825"/>
            <a:ext cx="22764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ES" sz="900" b="1">
                <a:solidFill>
                  <a:srgbClr val="213780"/>
                </a:solidFill>
                <a:latin typeface="Trebuchet MS" charset="0"/>
              </a:rPr>
              <a:t>I. MUNICIPALIDAD DE PAILLACO </a:t>
            </a:r>
            <a:endParaRPr lang="es-CL" sz="900">
              <a:solidFill>
                <a:srgbClr val="213780"/>
              </a:solidFill>
              <a:latin typeface="Trebuchet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4" r:id="rId1"/>
    <p:sldLayoutId id="2147486615" r:id="rId2"/>
    <p:sldLayoutId id="2147486616" r:id="rId3"/>
    <p:sldLayoutId id="2147486624" r:id="rId4"/>
    <p:sldLayoutId id="2147486617" r:id="rId5"/>
    <p:sldLayoutId id="2147486618" r:id="rId6"/>
    <p:sldLayoutId id="2147486619" r:id="rId7"/>
    <p:sldLayoutId id="2147486620" r:id="rId8"/>
    <p:sldLayoutId id="2147486621" r:id="rId9"/>
    <p:sldLayoutId id="2147486622" r:id="rId10"/>
    <p:sldLayoutId id="2147486623" r:id="rId11"/>
    <p:sldLayoutId id="21474866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atricio\Documents\Expediente\PRC%20Aysen\Paillaco\Entrega%20Etapa%201\OFICIALES_2\Macintosh%20HD:Users:Patricio:Documents:Expediente:PRC%20Aysen:Paillaco:Entrega%20Etapa%201:OFICIALES_1:4.%20Cronograma%20Segun%20OGUC_ACTUALIZADO.docx!OLE_LINK1" TargetMode="External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4.png"/><Relationship Id="rId5" Type="http://schemas.openxmlformats.org/officeDocument/2006/relationships/oleObject" Target="file:///\\localhost\Users\Patricio\Documents\Expediente\PRC%20Aysen\Paillaco\Entrega%20Etapa%201\OFICIALES_2\Documento2!OLE_LINK11" TargetMode="External"/><Relationship Id="rId6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4.png"/><Relationship Id="rId5" Type="http://schemas.openxmlformats.org/officeDocument/2006/relationships/oleObject" Target="file:///\\localhost\Users\Patricio\Documents\Expediente\PRC%20Aysen\Paillaco\Entrega%20Etapa%201\OFICIALES_2\Documento2!OLE_LINK4" TargetMode="External"/><Relationship Id="rId6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4.png"/><Relationship Id="rId5" Type="http://schemas.openxmlformats.org/officeDocument/2006/relationships/oleObject" Target="file:///\\localhost\Users\Patricio\Documents\Expediente\PRC%20Aysen\Paillaco\Entrega%20Etapa%201\OFICIALES_2\Documento2!OLE_LINK5" TargetMode="External"/><Relationship Id="rId6" Type="http://schemas.openxmlformats.org/officeDocument/2006/relationships/image" Target="../media/image2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14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emf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Relationship Id="rId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Relationship Id="rId3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Relationship Id="rId3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14.png"/><Relationship Id="rId5" Type="http://schemas.openxmlformats.org/officeDocument/2006/relationships/oleObject" Target="file:///\\localhost\Users\Patricio\Documents\Expediente\PRC%20Aysen\Paillaco\Entrega%20Etapa%201\OFICIALES_2\Documento2!OLE_LINK7" TargetMode="External"/><Relationship Id="rId6" Type="http://schemas.openxmlformats.org/officeDocument/2006/relationships/image" Target="../media/image5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14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Relationship Id="rId3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atricio\Documents\Expediente\PRC%20Aysen\Paillaco\Entrega%20Etapa%201\OFICIALES_2\Macintosh%20HD:Users:Patricio:Documents:Expediente:PRC%20Aysen:Paillaco:Entrega%20Etapa%201:OFICIALES_1:4.%20Cronograma%20Segun%20OGUC_ACTUALIZADO.docx!OLE_LINK1" TargetMode="External"/><Relationship Id="rId4" Type="http://schemas.openxmlformats.org/officeDocument/2006/relationships/image" Target="../media/image1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hyperlink" Target="http://www.munipaillaco.c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munipaillaco.cl" TargetMode="Externa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8" descr="\\Server\desarrollo1\358_PRC PAILLACO\IMAGENES\Etapa 1\fotos_PSV_18nov2014\IMG_17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3629025"/>
            <a:ext cx="22764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17" descr="\\Server\desarrollo1\358_PRC PAILLACO\IMAGENES\Etapa 1\fotos_PSV_18nov2014\IMG_1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621088"/>
            <a:ext cx="35258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1" descr="\\Server\desarrollo1\358_PRC PAILLACO\IMAGENES\Etapa 2\Fotos_Marzo 2015\Terreno_26032015\Pichirropulli\IMG_25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3616325"/>
            <a:ext cx="25606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0" y="831850"/>
            <a:ext cx="9144000" cy="123825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415925" y="901700"/>
            <a:ext cx="82486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b="1">
                <a:solidFill>
                  <a:srgbClr val="000000"/>
                </a:solidFill>
                <a:latin typeface="Trebuchet MS" charset="0"/>
              </a:rPr>
              <a:t>PROYECTO: </a:t>
            </a:r>
          </a:p>
          <a:p>
            <a:pPr algn="ctr" eaLnBrk="1" hangingPunct="1"/>
            <a:r>
              <a:rPr lang="es-ES" b="1">
                <a:solidFill>
                  <a:srgbClr val="000000"/>
                </a:solidFill>
                <a:latin typeface="Trebuchet MS" charset="0"/>
              </a:rPr>
              <a:t>MODIFICACIÓN PLAN REGULADOR COMUNAL </a:t>
            </a:r>
          </a:p>
          <a:p>
            <a:pPr algn="ctr" eaLnBrk="1" hangingPunct="1"/>
            <a:r>
              <a:rPr lang="es-ES" b="1">
                <a:solidFill>
                  <a:srgbClr val="000000"/>
                </a:solidFill>
                <a:latin typeface="Trebuchet MS" charset="0"/>
              </a:rPr>
              <a:t>DE PAILLACO</a:t>
            </a:r>
          </a:p>
        </p:txBody>
      </p:sp>
      <p:pic>
        <p:nvPicPr>
          <p:cNvPr id="15366" name="Picture 14" descr="\\Server\desarrollo1\358_PRC PAILLACO\IMAGENES\Etapa 3\Fotos_Ciclo 2 PAC y Terreno_junio2015\Terreno_10y11_junio2015\Reumen\Reumen_localidad\IMG_01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563"/>
            <a:ext cx="15652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9 CuadroTexto"/>
          <p:cNvSpPr txBox="1">
            <a:spLocks noChangeArrowheads="1"/>
          </p:cNvSpPr>
          <p:nvPr/>
        </p:nvSpPr>
        <p:spPr bwMode="auto">
          <a:xfrm>
            <a:off x="0" y="253206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200" b="1">
                <a:latin typeface="Trebuchet MS" charset="0"/>
                <a:cs typeface="Trebuchet MS" charset="0"/>
              </a:rPr>
              <a:t>Consejo de Organizaciones de la Sociedad Civil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241300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cap="all" dirty="0">
                <a:solidFill>
                  <a:srgbClr val="000000"/>
                </a:solidFill>
                <a:latin typeface="Trebuchet MS" pitchFamily="34" charset="0"/>
                <a:ea typeface="+mn-ea"/>
                <a:cs typeface="Arial" pitchFamily="34" charset="0"/>
              </a:rPr>
              <a:t>I. Municipalidad de PAILLACO</a:t>
            </a:r>
          </a:p>
        </p:txBody>
      </p:sp>
      <p:sp>
        <p:nvSpPr>
          <p:cNvPr id="15369" name="CuadroTexto 9"/>
          <p:cNvSpPr txBox="1">
            <a:spLocks noChangeArrowheads="1"/>
          </p:cNvSpPr>
          <p:nvPr/>
        </p:nvSpPr>
        <p:spPr bwMode="auto">
          <a:xfrm>
            <a:off x="5794375" y="5948363"/>
            <a:ext cx="352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Trebuchet MS" charset="0"/>
                <a:cs typeface="Trebuchet MS" charset="0"/>
              </a:rPr>
              <a:t>PAILLACO, 11 SEPTIEMBRE 2018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2" name="5 Rectángulo"/>
          <p:cNvSpPr>
            <a:spLocks noChangeArrowheads="1"/>
          </p:cNvSpPr>
          <p:nvPr/>
        </p:nvSpPr>
        <p:spPr bwMode="auto">
          <a:xfrm>
            <a:off x="250825" y="699556"/>
            <a:ext cx="864235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buFont typeface="Wingdings" pitchFamily="2" charset="2"/>
              <a:buChar char="§"/>
              <a:defRPr/>
            </a:pP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Plan Regulador Comunal Vigente desde Junio-2007</a:t>
            </a:r>
          </a:p>
          <a:p>
            <a:pPr defTabSz="457200" eaLnBrk="1" hangingPunct="1">
              <a:buFont typeface="Wingdings" pitchFamily="2" charset="2"/>
              <a:buChar char="§"/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marL="173038" indent="-173038" algn="just" defTabSz="457200" eaLnBrk="1" hangingPunct="1">
              <a:buFont typeface="Wingdings" pitchFamily="2" charset="2"/>
              <a:buChar char="§"/>
              <a:defRPr/>
            </a:pP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Septiembre de 2013: Municipalidad solicita asesoría Técnica a Seremi </a:t>
            </a:r>
            <a:r>
              <a:rPr lang="es-CL" altLang="es-ES" sz="1600" dirty="0" err="1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Minvu</a:t>
            </a: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para realizar mejoramiento y ampliación Plan Regulador Comunal, con la finalidad de dar cumplimiento a las actuales exigencias urbanas.</a:t>
            </a:r>
          </a:p>
          <a:p>
            <a:pPr defTabSz="457200" eaLnBrk="1" hangingPunct="1">
              <a:buFont typeface="Wingdings" pitchFamily="2" charset="2"/>
              <a:buChar char="§"/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defTabSz="457200" eaLnBrk="1" hangingPunct="1">
              <a:buFont typeface="Wingdings" pitchFamily="2" charset="2"/>
              <a:buChar char="§"/>
              <a:defRPr/>
            </a:pPr>
            <a:r>
              <a:rPr lang="es-CL" altLang="es-ES" sz="1600" dirty="0" smtClean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 </a:t>
            </a:r>
            <a:r>
              <a:rPr lang="es-CL" altLang="es-ES" sz="1600" dirty="0" err="1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Minvu</a:t>
            </a: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Postula	Inversión Sectorial para año 2014</a:t>
            </a:r>
          </a:p>
          <a:p>
            <a:pPr defTabSz="457200" eaLnBrk="1" hangingPunct="1">
              <a:buFont typeface="Wingdings" pitchFamily="2" charset="2"/>
              <a:buChar char="§"/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defTabSz="457200" eaLnBrk="1" hangingPunct="1">
              <a:buFont typeface="Wingdings" pitchFamily="2" charset="2"/>
              <a:buChar char="§"/>
              <a:defRPr/>
            </a:pP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 </a:t>
            </a:r>
            <a:r>
              <a:rPr lang="es-CL" altLang="es-ES" sz="1600" dirty="0" err="1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Minvu</a:t>
            </a: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Asigna : M$ 35.000 (inversión 2014 -2015)</a:t>
            </a:r>
          </a:p>
          <a:p>
            <a:pPr defTabSz="457200" eaLnBrk="1" hangingPunct="1">
              <a:buFont typeface="Wingdings" pitchFamily="2" charset="2"/>
              <a:buChar char="§"/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defTabSz="457200" eaLnBrk="1" hangingPunct="1">
              <a:buFont typeface="Wingdings" pitchFamily="2" charset="2"/>
              <a:buChar char="§"/>
              <a:defRPr/>
            </a:pP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 Municipalidad Aporta:  M$ 5.000 (Año 2014)</a:t>
            </a:r>
          </a:p>
          <a:p>
            <a:pPr marL="2286000" lvl="5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altLang="es-ES" sz="1600" dirty="0" smtClean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</a:t>
            </a: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M$ 5.000 (Año 2015)</a:t>
            </a:r>
          </a:p>
          <a:p>
            <a:pPr defTabSz="457200" eaLnBrk="1" hangingPunct="1">
              <a:buFont typeface="Wingdings" pitchFamily="2" charset="2"/>
              <a:buChar char="§"/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defTabSz="457200" eaLnBrk="1" hangingPunct="1">
              <a:buFont typeface="Wingdings" pitchFamily="2" charset="2"/>
              <a:buChar char="§"/>
              <a:defRPr/>
            </a:pP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 </a:t>
            </a:r>
            <a:r>
              <a:rPr lang="es-CL" altLang="es-ES" sz="1600" dirty="0" err="1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Minvu</a:t>
            </a: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asigna adicionalmente: M$ 13.916 (Año 2014) </a:t>
            </a:r>
          </a:p>
          <a:p>
            <a:pPr defTabSz="457200" eaLnBrk="1" hangingPunct="1">
              <a:buFont typeface="Wingdings" pitchFamily="2" charset="2"/>
              <a:buChar char="§"/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defTabSz="457200" eaLnBrk="1" hangingPunct="1">
              <a:buFont typeface="Wingdings" pitchFamily="2" charset="2"/>
              <a:buChar char="§"/>
              <a:defRPr/>
            </a:pP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</a:t>
            </a:r>
            <a:r>
              <a:rPr lang="es-CL" altLang="es-ES" sz="1600" b="1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Nueva Asignación </a:t>
            </a:r>
            <a:r>
              <a:rPr lang="es-CL" altLang="es-ES" sz="1600" b="1" dirty="0" err="1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Minvu</a:t>
            </a:r>
            <a:r>
              <a:rPr lang="es-CL" altLang="es-ES" sz="1600" b="1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: M$ 10.084 (Año 2014) </a:t>
            </a:r>
          </a:p>
          <a:p>
            <a:pPr marL="914400" lvl="2" indent="0" defTabSz="457200" eaLnBrk="1" hangingPunct="1"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marL="342900" indent="-342900" defTabSz="457200" eaLnBrk="1" hangingPunct="1">
              <a:buFont typeface="Wingdings" panose="05000000000000000000" pitchFamily="2" charset="2"/>
              <a:buChar char="§"/>
              <a:defRPr/>
            </a:pPr>
            <a:r>
              <a:rPr lang="es-CL" altLang="es-ES" sz="1600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Aportes Totales:  </a:t>
            </a:r>
          </a:p>
          <a:p>
            <a:pPr marL="1163638" lvl="2" indent="-263525" defTabSz="457200" eaLnBrk="1" hangingPunct="1">
              <a:buFont typeface="Wingdings" panose="05000000000000000000" pitchFamily="2" charset="2"/>
              <a:buChar char="Ø"/>
              <a:defRPr/>
            </a:pPr>
            <a:r>
              <a:rPr lang="es-CL" altLang="es-ES" sz="1600" b="1" dirty="0" err="1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Minvu</a:t>
            </a:r>
            <a:r>
              <a:rPr lang="es-CL" altLang="es-ES" sz="1600" b="1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M$ 59.000 (85 %)</a:t>
            </a:r>
          </a:p>
          <a:p>
            <a:pPr marL="914400" lvl="2" indent="0" defTabSz="457200" eaLnBrk="1" hangingPunct="1">
              <a:buFont typeface="Wingdings" pitchFamily="2" charset="2"/>
              <a:buChar char="Ø"/>
              <a:defRPr/>
            </a:pPr>
            <a:r>
              <a:rPr lang="es-CL" altLang="es-ES" sz="1600" b="1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 Municipalidad M$ 10.000 (15%)</a:t>
            </a:r>
          </a:p>
          <a:p>
            <a:pPr marL="914400" lvl="2" indent="0" defTabSz="457200" eaLnBrk="1" hangingPunct="1">
              <a:defRPr/>
            </a:pPr>
            <a:endParaRPr lang="es-CL" altLang="es-ES" sz="1600" dirty="0">
              <a:solidFill>
                <a:prstClr val="black"/>
              </a:solidFill>
              <a:latin typeface="Trebuchet MS" panose="020B0603020202020204" pitchFamily="34" charset="0"/>
              <a:ea typeface="ヒラギノ角ゴ Pro W3" charset="-128"/>
              <a:cs typeface="+mn-cs"/>
            </a:endParaRPr>
          </a:p>
          <a:p>
            <a:pPr marL="342900" indent="-342900" defTabSz="457200" eaLnBrk="1" hangingPunct="1">
              <a:buFont typeface="Wingdings" panose="05000000000000000000" pitchFamily="2" charset="2"/>
              <a:buChar char="§"/>
              <a:defRPr/>
            </a:pPr>
            <a:r>
              <a:rPr lang="es-CL" altLang="es-ES" sz="1600" b="1" dirty="0">
                <a:solidFill>
                  <a:prstClr val="black"/>
                </a:solidFill>
                <a:latin typeface="Trebuchet MS" panose="020B0603020202020204" pitchFamily="34" charset="0"/>
                <a:ea typeface="ヒラギノ角ゴ Pro W3" charset="-128"/>
                <a:cs typeface="+mn-cs"/>
              </a:rPr>
              <a:t>TOTAL PROYECTO: M$ 69.000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2. </a:t>
            </a:r>
            <a:r>
              <a:rPr lang="es-ES" sz="2000" b="1">
                <a:latin typeface="Trebuchet MS" charset="0"/>
                <a:cs typeface="Trebuchet MS" charset="0"/>
              </a:rPr>
              <a:t>ANTECEDENTES</a:t>
            </a:r>
            <a:endParaRPr lang="es-ES" sz="2000" b="1">
              <a:latin typeface="Trebuchet MS" charset="0"/>
            </a:endParaRPr>
          </a:p>
        </p:txBody>
      </p:sp>
      <p:sp>
        <p:nvSpPr>
          <p:cNvPr id="3" name="Flecha izquierda 2"/>
          <p:cNvSpPr/>
          <p:nvPr/>
        </p:nvSpPr>
        <p:spPr>
          <a:xfrm>
            <a:off x="3668713" y="5842000"/>
            <a:ext cx="1143000" cy="28257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2. ANTECEDENTES</a:t>
            </a:r>
          </a:p>
        </p:txBody>
      </p:sp>
      <p:sp>
        <p:nvSpPr>
          <p:cNvPr id="69635" name="Text Box 22"/>
          <p:cNvSpPr txBox="1">
            <a:spLocks noChangeArrowheads="1"/>
          </p:cNvSpPr>
          <p:nvPr/>
        </p:nvSpPr>
        <p:spPr bwMode="auto">
          <a:xfrm>
            <a:off x="539750" y="949325"/>
            <a:ext cx="7920038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§"/>
            </a:pPr>
            <a:r>
              <a:rPr lang="es-CL">
                <a:latin typeface="Verdana" charset="0"/>
                <a:ea typeface="ヒラギノ角ゴ Pro W3" charset="0"/>
                <a:cs typeface="ヒラギノ角ゴ Pro W3" charset="0"/>
              </a:rPr>
              <a:t> </a:t>
            </a:r>
            <a:r>
              <a:rPr lang="es-CL" sz="1600">
                <a:latin typeface="Trebuchet MS" charset="0"/>
                <a:ea typeface="ヒラギノ角ゴ Pro W3" charset="0"/>
                <a:cs typeface="ヒラギノ角ゴ Pro W3" charset="0"/>
              </a:rPr>
              <a:t>Licitación Pública Julio – Agosto 2014 : </a:t>
            </a:r>
            <a:r>
              <a:rPr lang="es-CL" sz="1600" b="1">
                <a:latin typeface="Trebuchet MS" charset="0"/>
                <a:ea typeface="ヒラギノ角ゴ Pro W3" charset="0"/>
                <a:cs typeface="ヒラギノ角ゴ Pro W3" charset="0"/>
              </a:rPr>
              <a:t>Desierta</a:t>
            </a:r>
          </a:p>
          <a:p>
            <a:pPr eaLnBrk="1" hangingPunct="1">
              <a:buFont typeface="Wingdings" charset="0"/>
              <a:buChar char="§"/>
            </a:pPr>
            <a:endParaRPr lang="es-CL" sz="160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s-CL" sz="1600" b="1">
                <a:latin typeface="Trebuchet MS" charset="0"/>
                <a:ea typeface="ヒラギノ角ゴ Pro W3" charset="0"/>
                <a:cs typeface="ヒラギノ角ゴ Pro W3" charset="0"/>
              </a:rPr>
              <a:t>Licitación Pública Octubre – Noviembre : Adjudicada a Empresa POLIS Ltda.</a:t>
            </a:r>
          </a:p>
          <a:p>
            <a:pPr eaLnBrk="1" hangingPunct="1">
              <a:buFont typeface="Wingdings" charset="0"/>
              <a:buChar char="§"/>
            </a:pPr>
            <a:endParaRPr lang="es-CL" sz="160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s-CL" sz="1600">
                <a:latin typeface="Trebuchet MS" charset="0"/>
                <a:ea typeface="ヒラギノ角ゴ Pro W3" charset="0"/>
                <a:cs typeface="ヒラギノ角ゴ Pro W3" charset="0"/>
              </a:rPr>
              <a:t> Area de Estudio : Paillaco – Reumén - Pichirropulli</a:t>
            </a: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lvl="1" eaLnBrk="1" hangingPunct="1"/>
            <a:endParaRPr lang="es-CL" sz="1000">
              <a:latin typeface="Verdana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r>
              <a:rPr lang="es-CL" sz="2000">
                <a:latin typeface="Verdana" charset="0"/>
                <a:ea typeface="ヒラギノ角ゴ Pro W3" charset="0"/>
                <a:cs typeface="ヒラギノ角ゴ Pro W3" charset="0"/>
              </a:rPr>
              <a:t> </a:t>
            </a:r>
          </a:p>
          <a:p>
            <a:pPr eaLnBrk="1" hangingPunct="1">
              <a:buFont typeface="Wingdings" charset="0"/>
              <a:buChar char="§"/>
            </a:pPr>
            <a:r>
              <a:rPr lang="es-CL" sz="2000">
                <a:latin typeface="Trebuchet MS" charset="0"/>
                <a:ea typeface="ヒラギノ角ゴ Pro W3" charset="0"/>
                <a:cs typeface="ヒラギノ角ゴ Pro W3" charset="0"/>
              </a:rPr>
              <a:t>Desarrollo Estudio:</a:t>
            </a:r>
          </a:p>
          <a:p>
            <a:pPr eaLnBrk="1" hangingPunct="1">
              <a:buFont typeface="Wingdings" charset="0"/>
              <a:buChar char="§"/>
            </a:pPr>
            <a:endParaRPr lang="es-CL" sz="100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lvl="1" eaLnBrk="1" hangingPunct="1">
              <a:buFont typeface="Wingdings" charset="0"/>
              <a:buChar char="ü"/>
            </a:pPr>
            <a:r>
              <a:rPr lang="es-CL" sz="1600">
                <a:latin typeface="Trebuchet MS" charset="0"/>
                <a:ea typeface="ヒラギノ角ゴ Pro W3" charset="0"/>
                <a:cs typeface="ヒラギノ角ゴ Pro W3" charset="0"/>
              </a:rPr>
              <a:t>Terreno</a:t>
            </a:r>
          </a:p>
          <a:p>
            <a:pPr lvl="1" eaLnBrk="1" hangingPunct="1">
              <a:buFont typeface="Wingdings" charset="0"/>
              <a:buChar char="ü"/>
            </a:pPr>
            <a:r>
              <a:rPr lang="es-CL" sz="1600">
                <a:latin typeface="Trebuchet MS" charset="0"/>
                <a:ea typeface="ヒラギノ角ゴ Pro W3" charset="0"/>
                <a:cs typeface="ヒラギノ角ゴ Pro W3" charset="0"/>
              </a:rPr>
              <a:t>Gabinete</a:t>
            </a:r>
          </a:p>
          <a:p>
            <a:pPr lvl="1" eaLnBrk="1" hangingPunct="1">
              <a:buFont typeface="Wingdings" charset="0"/>
              <a:buChar char="ü"/>
            </a:pPr>
            <a:r>
              <a:rPr lang="es-CL" sz="1600">
                <a:latin typeface="Trebuchet MS" charset="0"/>
                <a:ea typeface="ヒラギノ角ゴ Pro W3" charset="0"/>
                <a:cs typeface="ヒラギノ角ゴ Pro W3" charset="0"/>
              </a:rPr>
              <a:t>Participación Ciudadana </a:t>
            </a:r>
          </a:p>
        </p:txBody>
      </p:sp>
      <p:grpSp>
        <p:nvGrpSpPr>
          <p:cNvPr id="69636" name="12 Grupo"/>
          <p:cNvGrpSpPr>
            <a:grpSpLocks/>
          </p:cNvGrpSpPr>
          <p:nvPr/>
        </p:nvGrpSpPr>
        <p:grpSpPr bwMode="auto">
          <a:xfrm>
            <a:off x="539750" y="2565400"/>
            <a:ext cx="2597150" cy="2395538"/>
            <a:chOff x="539750" y="2128252"/>
            <a:chExt cx="2597150" cy="2395537"/>
          </a:xfrm>
        </p:grpSpPr>
        <p:pic>
          <p:nvPicPr>
            <p:cNvPr id="1230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2128252"/>
              <a:ext cx="2597150" cy="2395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9644" name="1 CuadroTexto"/>
            <p:cNvSpPr txBox="1">
              <a:spLocks noChangeArrowheads="1"/>
            </p:cNvSpPr>
            <p:nvPr/>
          </p:nvSpPr>
          <p:spPr bwMode="auto">
            <a:xfrm>
              <a:off x="539750" y="4139788"/>
              <a:ext cx="1056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CL" sz="1800" b="1">
                  <a:solidFill>
                    <a:schemeClr val="bg1"/>
                  </a:solidFill>
                  <a:ea typeface="ヒラギノ角ゴ Pro W3" charset="0"/>
                  <a:cs typeface="ヒラギノ角ゴ Pro W3" charset="0"/>
                </a:rPr>
                <a:t>Paillaco</a:t>
              </a:r>
              <a:endParaRPr lang="es-ES" sz="1800" b="1">
                <a:solidFill>
                  <a:schemeClr val="bg1"/>
                </a:solidFill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69637" name="15 Grupo"/>
          <p:cNvGrpSpPr>
            <a:grpSpLocks/>
          </p:cNvGrpSpPr>
          <p:nvPr/>
        </p:nvGrpSpPr>
        <p:grpSpPr bwMode="auto">
          <a:xfrm>
            <a:off x="3348038" y="2728913"/>
            <a:ext cx="2528887" cy="2144712"/>
            <a:chOff x="3275856" y="2291764"/>
            <a:chExt cx="2529205" cy="2145348"/>
          </a:xfrm>
        </p:grpSpPr>
        <p:pic>
          <p:nvPicPr>
            <p:cNvPr id="69641" name="7 Ima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6" t="13725" r="24785" b="17645"/>
            <a:stretch>
              <a:fillRect/>
            </a:stretch>
          </p:blipFill>
          <p:spPr bwMode="auto">
            <a:xfrm>
              <a:off x="3275856" y="2291764"/>
              <a:ext cx="2529205" cy="207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2" name="10 CuadroTexto"/>
            <p:cNvSpPr txBox="1">
              <a:spLocks noChangeArrowheads="1"/>
            </p:cNvSpPr>
            <p:nvPr/>
          </p:nvSpPr>
          <p:spPr bwMode="auto">
            <a:xfrm>
              <a:off x="3295754" y="4067780"/>
              <a:ext cx="109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CL" sz="1800" b="1">
                  <a:solidFill>
                    <a:schemeClr val="bg1"/>
                  </a:solidFill>
                  <a:ea typeface="ヒラギノ角ゴ Pro W3" charset="0"/>
                  <a:cs typeface="ヒラギノ角ゴ Pro W3" charset="0"/>
                </a:rPr>
                <a:t>Reumén</a:t>
              </a:r>
              <a:endParaRPr lang="es-ES" sz="1800" b="1">
                <a:solidFill>
                  <a:schemeClr val="bg1"/>
                </a:solidFill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69638" name="18 Grupo"/>
          <p:cNvGrpSpPr>
            <a:grpSpLocks/>
          </p:cNvGrpSpPr>
          <p:nvPr/>
        </p:nvGrpSpPr>
        <p:grpSpPr bwMode="auto">
          <a:xfrm>
            <a:off x="6065838" y="2892425"/>
            <a:ext cx="2768600" cy="1938338"/>
            <a:chOff x="6065148" y="2363772"/>
            <a:chExt cx="2769105" cy="1938616"/>
          </a:xfrm>
        </p:grpSpPr>
        <p:pic>
          <p:nvPicPr>
            <p:cNvPr id="69639" name="8 Imag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8" t="11372" r="18005" b="14902"/>
            <a:stretch>
              <a:fillRect/>
            </a:stretch>
          </p:blipFill>
          <p:spPr bwMode="auto">
            <a:xfrm>
              <a:off x="6084168" y="2363772"/>
              <a:ext cx="2750085" cy="192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0" name="11 CuadroTexto"/>
            <p:cNvSpPr txBox="1">
              <a:spLocks noChangeArrowheads="1"/>
            </p:cNvSpPr>
            <p:nvPr/>
          </p:nvSpPr>
          <p:spPr bwMode="auto">
            <a:xfrm>
              <a:off x="6065148" y="3933056"/>
              <a:ext cx="1531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CL" sz="1800" b="1">
                  <a:solidFill>
                    <a:schemeClr val="bg1"/>
                  </a:solidFill>
                  <a:ea typeface="ヒラギノ角ゴ Pro W3" charset="0"/>
                  <a:cs typeface="ヒラギノ角ゴ Pro W3" charset="0"/>
                </a:rPr>
                <a:t>Pichirropulli</a:t>
              </a:r>
              <a:endParaRPr lang="es-ES" sz="1800" b="1">
                <a:solidFill>
                  <a:schemeClr val="bg1"/>
                </a:solidFill>
                <a:ea typeface="ヒラギノ角ゴ Pro W3" charset="0"/>
                <a:cs typeface="ヒラギノ角ゴ Pro W3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469900" y="839788"/>
            <a:ext cx="7920038" cy="495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4375" indent="-257175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Arial"/>
              <a:buChar char="•"/>
              <a:defRPr/>
            </a:pPr>
            <a:r>
              <a:rPr lang="es-CL" sz="2000" b="1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Desarrollo </a:t>
            </a:r>
            <a:r>
              <a:rPr lang="es-CL" sz="2000" b="1" dirty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Expediente Técnico</a:t>
            </a:r>
            <a:r>
              <a:rPr lang="es-CL" sz="2000" b="1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: </a:t>
            </a: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Entre años 2014 y 2016</a:t>
            </a:r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buFont typeface="Wingdings" charset="0"/>
              <a:buChar char="§"/>
              <a:defRPr/>
            </a:pPr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s-CL" sz="2000" b="1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Inicio Proceso de Apobación: </a:t>
            </a: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Diciembre 2017 por acuerdo 126/2017 del Concejo Municipal de Paillaco.</a:t>
            </a:r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s-CL" sz="2000" b="1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Proceso Evaluación </a:t>
            </a:r>
            <a:r>
              <a:rPr lang="es-CL" sz="2000" b="1" dirty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Ambiental Estratégica (EAE</a:t>
            </a:r>
            <a:r>
              <a:rPr lang="es-CL" sz="2000" b="1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): Entre años 2015 al 2018 </a:t>
            </a:r>
            <a:endParaRPr lang="es-CL" sz="2000" b="1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s-CL" sz="2000" b="1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marL="1057275" lvl="1" indent="-342900" eaLnBrk="1" hangingPunct="1">
              <a:buFont typeface="Wingdings" charset="2"/>
              <a:buChar char="Ø"/>
              <a:defRPr/>
            </a:pPr>
            <a:r>
              <a:rPr lang="es-CL" sz="2000" dirty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Inicio Evaluación Ambiental Estratégica (EAE) : Septiembre </a:t>
            </a: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2015</a:t>
            </a:r>
          </a:p>
          <a:p>
            <a:pPr marL="1057275" lvl="1" indent="-342900" eaLnBrk="1" hangingPunct="1">
              <a:buFont typeface="Wingdings" charset="2"/>
              <a:buChar char="Ø"/>
              <a:defRPr/>
            </a:pP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Conformidad </a:t>
            </a:r>
            <a:r>
              <a:rPr lang="es-CL" sz="2000" dirty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Ministerio Medio Ambiente: Septiembre </a:t>
            </a: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2016</a:t>
            </a:r>
          </a:p>
          <a:p>
            <a:pPr marL="1057275" lvl="1" indent="-342900" eaLnBrk="1" hangingPunct="1">
              <a:buFont typeface="Wingdings" charset="2"/>
              <a:buChar char="Ø"/>
              <a:defRPr/>
            </a:pP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Consulta </a:t>
            </a:r>
            <a:r>
              <a:rPr lang="es-CL" sz="2000" dirty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Pública EAE: 5 Junio de 2017 al 21 de Julio de </a:t>
            </a: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2017</a:t>
            </a:r>
          </a:p>
          <a:p>
            <a:pPr marL="1057275" lvl="1" indent="-342900" eaLnBrk="1" hangingPunct="1">
              <a:buFont typeface="Wingdings" charset="2"/>
              <a:buChar char="Ø"/>
              <a:defRPr/>
            </a:pPr>
            <a:r>
              <a:rPr lang="es-CL" sz="2000" dirty="0" smtClean="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Decreto de Término : 20 de Agosto de 2018 mediante Decreto Exento 974</a:t>
            </a:r>
            <a:endParaRPr lang="es-CL" sz="1600" b="1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s-CL" sz="1600" b="1" dirty="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2. ANTECEDENTES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936875"/>
            <a:ext cx="9144000" cy="7699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30163" y="2998788"/>
            <a:ext cx="9113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>
                <a:latin typeface="Trebuchet MS" charset="0"/>
              </a:rPr>
              <a:t>3. PROCESO DE APROBACION LEY GENERAL DE URBANISMO Y CONSTRUCCIONES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Line 4"/>
          <p:cNvSpPr>
            <a:spLocks noChangeShapeType="1"/>
          </p:cNvSpPr>
          <p:nvPr/>
        </p:nvSpPr>
        <p:spPr bwMode="auto">
          <a:xfrm>
            <a:off x="1984375" y="776288"/>
            <a:ext cx="0" cy="494665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"/>
          </a:p>
        </p:txBody>
      </p:sp>
      <p:cxnSp>
        <p:nvCxnSpPr>
          <p:cNvPr id="59" name="58 Forma"/>
          <p:cNvCxnSpPr>
            <a:endCxn id="72709" idx="3"/>
          </p:cNvCxnSpPr>
          <p:nvPr/>
        </p:nvCxnSpPr>
        <p:spPr>
          <a:xfrm rot="5400000">
            <a:off x="3568700" y="684213"/>
            <a:ext cx="863600" cy="781050"/>
          </a:xfrm>
          <a:prstGeom prst="bent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2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S">
              <a:latin typeface="+mj-lt"/>
              <a:ea typeface="+mn-ea"/>
              <a:cs typeface="Arial" charset="0"/>
            </a:endParaRPr>
          </a:p>
        </p:txBody>
      </p:sp>
      <p:sp useBgFill="1"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369888" y="969963"/>
            <a:ext cx="3240087" cy="246062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LEY GENERAL DE URBANISMO Y CONSTRUCCIONES</a:t>
            </a:r>
          </a:p>
        </p:txBody>
      </p:sp>
      <p:sp useBgFill="1"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369888" y="1303338"/>
            <a:ext cx="3240087" cy="406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MUNICIPALIDAD + CONSULTORA                      Elaboran Proyecto Final</a:t>
            </a:r>
          </a:p>
        </p:txBody>
      </p:sp>
      <p:sp useBgFill="1"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369888" y="1781175"/>
            <a:ext cx="3240087" cy="406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INFORMACIÓN A VECINOS                                   Cartas, avisos de prensa y audiencias públicas</a:t>
            </a:r>
          </a:p>
        </p:txBody>
      </p:sp>
      <p:sp useBgFill="1"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369888" y="2270125"/>
            <a:ext cx="3240087" cy="254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AUDIENCIA PÚBLICA Nº1 - COSOC</a:t>
            </a:r>
          </a:p>
        </p:txBody>
      </p:sp>
      <p:sp useBgFill="1">
        <p:nvSpPr>
          <p:cNvPr id="72712" name="Text Box 10"/>
          <p:cNvSpPr txBox="1">
            <a:spLocks noChangeArrowheads="1"/>
          </p:cNvSpPr>
          <p:nvPr/>
        </p:nvSpPr>
        <p:spPr bwMode="auto">
          <a:xfrm>
            <a:off x="369888" y="2590800"/>
            <a:ext cx="3240087" cy="406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PUBLICACIÓN DEL PROYECTO PLAN                                        (dos avisos de prensa)</a:t>
            </a:r>
          </a:p>
        </p:txBody>
      </p:sp>
      <p:sp useBgFill="1">
        <p:nvSpPr>
          <p:cNvPr id="72713" name="Text Box 11"/>
          <p:cNvSpPr txBox="1">
            <a:spLocks noChangeArrowheads="1"/>
          </p:cNvSpPr>
          <p:nvPr/>
        </p:nvSpPr>
        <p:spPr bwMode="auto">
          <a:xfrm>
            <a:off x="369888" y="3068638"/>
            <a:ext cx="3240087" cy="406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EXPOSICIÓN AL PÚBLICO                                        (30 días)</a:t>
            </a:r>
          </a:p>
        </p:txBody>
      </p:sp>
      <p:sp useBgFill="1">
        <p:nvSpPr>
          <p:cNvPr id="72714" name="Text Box 12"/>
          <p:cNvSpPr txBox="1">
            <a:spLocks noChangeArrowheads="1"/>
          </p:cNvSpPr>
          <p:nvPr/>
        </p:nvSpPr>
        <p:spPr bwMode="auto">
          <a:xfrm>
            <a:off x="369888" y="3933825"/>
            <a:ext cx="3240087" cy="4778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PLAZO MÁXIMO RECEPCIÓN DE OBSERVACIONES </a:t>
            </a:r>
          </a:p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(15 días por sobre AP-2)</a:t>
            </a:r>
          </a:p>
        </p:txBody>
      </p:sp>
      <p:sp useBgFill="1">
        <p:nvSpPr>
          <p:cNvPr id="72715" name="Text Box 13"/>
          <p:cNvSpPr txBox="1">
            <a:spLocks noChangeArrowheads="1"/>
          </p:cNvSpPr>
          <p:nvPr/>
        </p:nvSpPr>
        <p:spPr bwMode="auto">
          <a:xfrm>
            <a:off x="369888" y="3573463"/>
            <a:ext cx="3240087" cy="254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                           </a:t>
            </a:r>
            <a:r>
              <a:rPr lang="es-ES" sz="1000">
                <a:latin typeface="Trebuchet MS" charset="0"/>
              </a:rPr>
              <a:t>AUDIENCIA PÚBLICA Nº2 - COSOC                                        </a:t>
            </a:r>
          </a:p>
        </p:txBody>
      </p:sp>
      <p:sp useBgFill="1">
        <p:nvSpPr>
          <p:cNvPr id="72716" name="Text Box 15"/>
          <p:cNvSpPr txBox="1">
            <a:spLocks noChangeArrowheads="1"/>
          </p:cNvSpPr>
          <p:nvPr/>
        </p:nvSpPr>
        <p:spPr bwMode="auto">
          <a:xfrm>
            <a:off x="369888" y="4500563"/>
            <a:ext cx="3240087" cy="55880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CONCEJO MUNICIPAL                                                 Aprueba el Plan: decreto alcaldicio y remite antecedentes a SEREMI Minvu</a:t>
            </a:r>
          </a:p>
        </p:txBody>
      </p:sp>
      <p:sp useBgFill="1">
        <p:nvSpPr>
          <p:cNvPr id="72717" name="Text Box 6"/>
          <p:cNvSpPr txBox="1">
            <a:spLocks noChangeArrowheads="1"/>
          </p:cNvSpPr>
          <p:nvPr/>
        </p:nvSpPr>
        <p:spPr bwMode="auto">
          <a:xfrm>
            <a:off x="930275" y="549275"/>
            <a:ext cx="5010150" cy="307975"/>
          </a:xfrm>
          <a:prstGeom prst="rect">
            <a:avLst/>
          </a:prstGeom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400" b="1">
                <a:latin typeface="Trebuchet MS" charset="0"/>
              </a:rPr>
              <a:t>TRAMITACIÓN DEL PROYECTO DE PRC</a:t>
            </a:r>
          </a:p>
        </p:txBody>
      </p:sp>
      <p:sp useBgFill="1">
        <p:nvSpPr>
          <p:cNvPr id="72718" name="Text Box 16"/>
          <p:cNvSpPr txBox="1">
            <a:spLocks noChangeArrowheads="1"/>
          </p:cNvSpPr>
          <p:nvPr/>
        </p:nvSpPr>
        <p:spPr bwMode="auto">
          <a:xfrm>
            <a:off x="5543550" y="952500"/>
            <a:ext cx="3240088" cy="1154113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200" b="1">
                <a:latin typeface="Trebuchet MS" charset="0"/>
              </a:rPr>
              <a:t>Modificación Ley  19.300 del Medio Ambiente</a:t>
            </a:r>
          </a:p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Ley 20.417 crea Ministerio de  Medio Ambiente</a:t>
            </a:r>
          </a:p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Eliminación letra h) del artículo 10 </a:t>
            </a:r>
          </a:p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Evaluación Ambiental Estratégica</a:t>
            </a:r>
          </a:p>
        </p:txBody>
      </p:sp>
      <p:sp useBgFill="1">
        <p:nvSpPr>
          <p:cNvPr id="72719" name="Text Box 6"/>
          <p:cNvSpPr txBox="1">
            <a:spLocks noChangeArrowheads="1"/>
          </p:cNvSpPr>
          <p:nvPr/>
        </p:nvSpPr>
        <p:spPr bwMode="auto">
          <a:xfrm>
            <a:off x="3851275" y="1017588"/>
            <a:ext cx="1225550" cy="8318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200" b="1">
                <a:latin typeface="Trebuchet MS" charset="0"/>
              </a:rPr>
              <a:t>INGRESO Ministerio de Medio Ambiente </a:t>
            </a:r>
          </a:p>
        </p:txBody>
      </p:sp>
      <p:cxnSp>
        <p:nvCxnSpPr>
          <p:cNvPr id="39" name="38 Conector angular"/>
          <p:cNvCxnSpPr>
            <a:stCxn id="72724" idx="3"/>
            <a:endCxn id="72726" idx="1"/>
          </p:cNvCxnSpPr>
          <p:nvPr/>
        </p:nvCxnSpPr>
        <p:spPr>
          <a:xfrm flipV="1">
            <a:off x="3598863" y="5280025"/>
            <a:ext cx="1598612" cy="46355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21" name="34 CuadroTexto"/>
          <p:cNvSpPr txBox="1">
            <a:spLocks noChangeArrowheads="1"/>
          </p:cNvSpPr>
          <p:nvPr/>
        </p:nvSpPr>
        <p:spPr bwMode="auto">
          <a:xfrm>
            <a:off x="107950" y="6351588"/>
            <a:ext cx="903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800">
                <a:latin typeface="Trebuchet MS" charset="0"/>
              </a:rPr>
              <a:t>*Artículo 2.1.11 OGUC: Cumplidos los trámites anteriores, y resuelta la evaluación de impacto ambiental correspondiente, el Alcalde deberá presentar el proyecto de Plan Regulador Comunal</a:t>
            </a:r>
          </a:p>
          <a:p>
            <a:pPr eaLnBrk="1" hangingPunct="1"/>
            <a:r>
              <a:rPr lang="es-ES" sz="800">
                <a:latin typeface="Trebuchet MS" charset="0"/>
              </a:rPr>
              <a:t>para la aprobación del Concejo, junto con las observaciones que hayan hecho llegar los interesados, en un plazo no inferior a quince ni superior a treinta días, contado desde la audiencia pública indicada en el número 5 de este artículo.</a:t>
            </a:r>
            <a:endParaRPr lang="es-ES" sz="800"/>
          </a:p>
        </p:txBody>
      </p:sp>
      <p:sp>
        <p:nvSpPr>
          <p:cNvPr id="27" name="26 Rectángulo"/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2723" name="9 CuadroTexto"/>
          <p:cNvSpPr txBox="1">
            <a:spLocks noChangeArrowheads="1"/>
          </p:cNvSpPr>
          <p:nvPr/>
        </p:nvSpPr>
        <p:spPr bwMode="auto">
          <a:xfrm>
            <a:off x="0" y="3492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latin typeface="Trebuchet MS" charset="0"/>
              </a:rPr>
              <a:t>3. PROCESO DE APROBACION LEY GENERAL DE URBANISMO Y CONSTRUCCIONES</a:t>
            </a:r>
          </a:p>
        </p:txBody>
      </p:sp>
      <p:sp useBgFill="1">
        <p:nvSpPr>
          <p:cNvPr id="72724" name="Text Box 15"/>
          <p:cNvSpPr txBox="1">
            <a:spLocks noChangeArrowheads="1"/>
          </p:cNvSpPr>
          <p:nvPr/>
        </p:nvSpPr>
        <p:spPr bwMode="auto">
          <a:xfrm>
            <a:off x="358775" y="5467350"/>
            <a:ext cx="3240088" cy="554038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1000" b="1">
                <a:latin typeface="Trebuchet MS" charset="0"/>
              </a:rPr>
              <a:t>CONSEJO REGIONAL</a:t>
            </a:r>
          </a:p>
          <a:p>
            <a:pPr algn="ctr"/>
            <a:r>
              <a:rPr lang="es-ES" sz="1000" b="1">
                <a:latin typeface="Trebuchet MS" charset="0"/>
              </a:rPr>
              <a:t>Aprobación Gobierno Regional (Será promulgado por resolución del Intendente) </a:t>
            </a:r>
          </a:p>
        </p:txBody>
      </p:sp>
      <p:sp useBgFill="1">
        <p:nvSpPr>
          <p:cNvPr id="72725" name="Text Box 15"/>
          <p:cNvSpPr txBox="1">
            <a:spLocks noChangeArrowheads="1"/>
          </p:cNvSpPr>
          <p:nvPr/>
        </p:nvSpPr>
        <p:spPr bwMode="auto">
          <a:xfrm>
            <a:off x="360363" y="5129213"/>
            <a:ext cx="3240087" cy="2460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latin typeface="Trebuchet MS" charset="0"/>
              </a:rPr>
              <a:t>REVISIÓN MINVU (60 días)</a:t>
            </a:r>
          </a:p>
        </p:txBody>
      </p:sp>
      <p:sp useBgFill="1">
        <p:nvSpPr>
          <p:cNvPr id="72726" name="Text Box 15"/>
          <p:cNvSpPr txBox="1">
            <a:spLocks noChangeArrowheads="1"/>
          </p:cNvSpPr>
          <p:nvPr/>
        </p:nvSpPr>
        <p:spPr bwMode="auto">
          <a:xfrm>
            <a:off x="5197475" y="5157788"/>
            <a:ext cx="3240088" cy="246062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1000" b="1">
                <a:latin typeface="Trebuchet MS" charset="0"/>
              </a:rPr>
              <a:t>TOMA DE RAZÓN DE CONTRALORIA </a:t>
            </a:r>
          </a:p>
        </p:txBody>
      </p:sp>
      <p:sp useBgFill="1">
        <p:nvSpPr>
          <p:cNvPr id="72727" name="Text Box 15"/>
          <p:cNvSpPr txBox="1">
            <a:spLocks noChangeArrowheads="1"/>
          </p:cNvSpPr>
          <p:nvPr/>
        </p:nvSpPr>
        <p:spPr bwMode="auto">
          <a:xfrm>
            <a:off x="5197475" y="5702300"/>
            <a:ext cx="3240088" cy="24765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1000" b="1">
                <a:latin typeface="Trebuchet MS" charset="0"/>
              </a:rPr>
              <a:t>PUBLICACIÓN EN EL DIARIO OFICIAL</a:t>
            </a:r>
          </a:p>
        </p:txBody>
      </p:sp>
      <p:cxnSp>
        <p:nvCxnSpPr>
          <p:cNvPr id="34" name="33 Conector recto de flecha"/>
          <p:cNvCxnSpPr>
            <a:stCxn id="72719" idx="3"/>
            <a:endCxn id="72718" idx="1"/>
          </p:cNvCxnSpPr>
          <p:nvPr/>
        </p:nvCxnSpPr>
        <p:spPr>
          <a:xfrm>
            <a:off x="5076825" y="1433513"/>
            <a:ext cx="46672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>
            <a:stCxn id="72726" idx="2"/>
            <a:endCxn id="72727" idx="0"/>
          </p:cNvCxnSpPr>
          <p:nvPr/>
        </p:nvCxnSpPr>
        <p:spPr>
          <a:xfrm>
            <a:off x="6818313" y="5403850"/>
            <a:ext cx="0" cy="2984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Rectángulo"/>
          <p:cNvSpPr/>
          <p:nvPr/>
        </p:nvSpPr>
        <p:spPr bwMode="auto">
          <a:xfrm>
            <a:off x="265113" y="1824038"/>
            <a:ext cx="3455987" cy="3267075"/>
          </a:xfrm>
          <a:prstGeom prst="rect">
            <a:avLst/>
          </a:prstGeom>
          <a:noFill/>
          <a:ln w="381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6" name="Flecha izquierda 5"/>
          <p:cNvSpPr/>
          <p:nvPr/>
        </p:nvSpPr>
        <p:spPr>
          <a:xfrm>
            <a:off x="3644900" y="2209800"/>
            <a:ext cx="1504950" cy="41275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7410" name="9 CuadroTexto"/>
          <p:cNvSpPr txBox="1">
            <a:spLocks noChangeArrowheads="1"/>
          </p:cNvSpPr>
          <p:nvPr/>
        </p:nvSpPr>
        <p:spPr bwMode="auto">
          <a:xfrm>
            <a:off x="0" y="3492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latin typeface="Trebuchet MS" charset="0"/>
              </a:rPr>
              <a:t>3. PROCESO DE APROBACION LEY GENERAL DE URBANISMO Y CONSTRUCCIONES</a:t>
            </a:r>
          </a:p>
        </p:txBody>
      </p:sp>
      <p:sp>
        <p:nvSpPr>
          <p:cNvPr id="4" name="Flecha izquierda 3"/>
          <p:cNvSpPr/>
          <p:nvPr/>
        </p:nvSpPr>
        <p:spPr>
          <a:xfrm>
            <a:off x="7172325" y="2033588"/>
            <a:ext cx="1165225" cy="58896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aphicFrame>
        <p:nvGraphicFramePr>
          <p:cNvPr id="17412" name="Objeto 2"/>
          <p:cNvGraphicFramePr>
            <a:graphicFrameLocks noChangeAspect="1"/>
          </p:cNvGraphicFramePr>
          <p:nvPr/>
        </p:nvGraphicFramePr>
        <p:xfrm>
          <a:off x="1689100" y="547688"/>
          <a:ext cx="5765800" cy="600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Documento" r:id="rId3" imgW="5765800" imgH="6007100" progId="Word.Document.12">
                  <p:link updateAutomatic="1"/>
                </p:oleObj>
              </mc:Choice>
              <mc:Fallback>
                <p:oleObj name="Documento" r:id="rId3" imgW="5765800" imgH="6007100" progId="Word.Document.12">
                  <p:link updateAutomatic="1"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47688"/>
                        <a:ext cx="5765800" cy="600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73730" name="9 CuadroTexto"/>
          <p:cNvSpPr txBox="1">
            <a:spLocks noChangeArrowheads="1"/>
          </p:cNvSpPr>
          <p:nvPr/>
        </p:nvSpPr>
        <p:spPr bwMode="auto">
          <a:xfrm>
            <a:off x="0" y="3492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latin typeface="Trebuchet MS" charset="0"/>
              </a:rPr>
              <a:t>3. PROCESO DE APROBACION LEY GENERAL DE URBANISMO Y CONSTRUCCIONES</a:t>
            </a:r>
          </a:p>
        </p:txBody>
      </p:sp>
      <p:pic>
        <p:nvPicPr>
          <p:cNvPr id="73731" name="Imagen 7" descr="Captura de pantalla 2018-09-03 a la(s) 13.18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2717" r="51080" b="3334"/>
          <a:stretch>
            <a:fillRect/>
          </a:stretch>
        </p:blipFill>
        <p:spPr bwMode="auto">
          <a:xfrm>
            <a:off x="196850" y="704850"/>
            <a:ext cx="4386263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Imagen 2" descr="Captura de pantalla 2018-09-03 a la(s) 13.20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6" t="12717" r="6790" b="2345"/>
          <a:stretch>
            <a:fillRect/>
          </a:stretch>
        </p:blipFill>
        <p:spPr bwMode="auto">
          <a:xfrm>
            <a:off x="4641850" y="704850"/>
            <a:ext cx="43576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936875"/>
            <a:ext cx="9144000" cy="7699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30163" y="3109913"/>
            <a:ext cx="9113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>
                <a:latin typeface="Trebuchet MS" charset="0"/>
              </a:rPr>
              <a:t>4. RESUMEN PROYECTO DEL PLAN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1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pSp>
        <p:nvGrpSpPr>
          <p:cNvPr id="18434" name="65 Grupo"/>
          <p:cNvGrpSpPr>
            <a:grpSpLocks/>
          </p:cNvGrpSpPr>
          <p:nvPr/>
        </p:nvGrpSpPr>
        <p:grpSpPr bwMode="auto">
          <a:xfrm>
            <a:off x="-26988" y="-17463"/>
            <a:ext cx="4310063" cy="6875463"/>
            <a:chOff x="-26988" y="-17463"/>
            <a:chExt cx="4310063" cy="6875463"/>
          </a:xfrm>
        </p:grpSpPr>
        <p:grpSp>
          <p:nvGrpSpPr>
            <p:cNvPr id="18468" name="17 Grupo"/>
            <p:cNvGrpSpPr>
              <a:grpSpLocks/>
            </p:cNvGrpSpPr>
            <p:nvPr/>
          </p:nvGrpSpPr>
          <p:grpSpPr bwMode="auto">
            <a:xfrm>
              <a:off x="-26988" y="0"/>
              <a:ext cx="4310063" cy="6858000"/>
              <a:chOff x="-26610" y="0"/>
              <a:chExt cx="4309999" cy="6858000"/>
            </a:xfrm>
          </p:grpSpPr>
          <p:grpSp>
            <p:nvGrpSpPr>
              <p:cNvPr id="18506" name="9 Grupo"/>
              <p:cNvGrpSpPr>
                <a:grpSpLocks/>
              </p:cNvGrpSpPr>
              <p:nvPr/>
            </p:nvGrpSpPr>
            <p:grpSpPr bwMode="auto">
              <a:xfrm>
                <a:off x="1" y="0"/>
                <a:ext cx="4283388" cy="6858000"/>
                <a:chOff x="1" y="0"/>
                <a:chExt cx="4283388" cy="6858000"/>
              </a:xfrm>
            </p:grpSpPr>
            <p:pic>
              <p:nvPicPr>
                <p:cNvPr id="18508" name="Picture 2" descr="C:\Proyectos\358_Paillaco\Imagenes\Sistema Urbano\Sist_Urbano_01 copia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4283388" cy="685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509" name="111 CuadroTexto"/>
                <p:cNvSpPr txBox="1">
                  <a:spLocks noChangeArrowheads="1"/>
                </p:cNvSpPr>
                <p:nvPr/>
              </p:nvSpPr>
              <p:spPr bwMode="auto">
                <a:xfrm>
                  <a:off x="3312367" y="149290"/>
                  <a:ext cx="89639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s-ES" sz="900" b="1"/>
                    <a:t>LOS LAGOS </a:t>
                  </a:r>
                </a:p>
              </p:txBody>
            </p:sp>
            <p:sp>
              <p:nvSpPr>
                <p:cNvPr id="18510" name="112 CuadroTexto"/>
                <p:cNvSpPr txBox="1">
                  <a:spLocks noChangeArrowheads="1"/>
                </p:cNvSpPr>
                <p:nvPr/>
              </p:nvSpPr>
              <p:spPr bwMode="auto">
                <a:xfrm>
                  <a:off x="755576" y="6237312"/>
                  <a:ext cx="77457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s-ES" sz="900" b="1"/>
                    <a:t>LA UNIÓN </a:t>
                  </a:r>
                </a:p>
              </p:txBody>
            </p:sp>
            <p:pic>
              <p:nvPicPr>
                <p:cNvPr id="18511" name="7 Imagen" descr="norte2 copia.gif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81444" y="6319221"/>
                  <a:ext cx="349250" cy="363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0" name="3 Forma libre"/>
              <p:cNvSpPr/>
              <p:nvPr/>
            </p:nvSpPr>
            <p:spPr>
              <a:xfrm>
                <a:off x="-26610" y="2543175"/>
                <a:ext cx="854063" cy="763588"/>
              </a:xfrm>
              <a:custGeom>
                <a:avLst/>
                <a:gdLst>
                  <a:gd name="connsiteX0" fmla="*/ 853924 w 853924"/>
                  <a:gd name="connsiteY0" fmla="*/ 764419 h 764419"/>
                  <a:gd name="connsiteX1" fmla="*/ 728134 w 853924"/>
                  <a:gd name="connsiteY1" fmla="*/ 495905 h 764419"/>
                  <a:gd name="connsiteX2" fmla="*/ 358020 w 853924"/>
                  <a:gd name="connsiteY2" fmla="*/ 152400 h 764419"/>
                  <a:gd name="connsiteX3" fmla="*/ 0 w 853924"/>
                  <a:gd name="connsiteY3" fmla="*/ 0 h 7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3924" h="764419">
                    <a:moveTo>
                      <a:pt x="853924" y="764419"/>
                    </a:moveTo>
                    <a:lnTo>
                      <a:pt x="728134" y="495905"/>
                    </a:lnTo>
                    <a:lnTo>
                      <a:pt x="358020" y="15240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grpSp>
          <p:nvGrpSpPr>
            <p:cNvPr id="18469" name="27 Grupo"/>
            <p:cNvGrpSpPr>
              <a:grpSpLocks/>
            </p:cNvGrpSpPr>
            <p:nvPr/>
          </p:nvGrpSpPr>
          <p:grpSpPr bwMode="auto">
            <a:xfrm>
              <a:off x="187325" y="-7938"/>
              <a:ext cx="4054475" cy="5757863"/>
              <a:chOff x="187674" y="-8123"/>
              <a:chExt cx="4054370" cy="5757314"/>
            </a:xfrm>
          </p:grpSpPr>
          <p:sp>
            <p:nvSpPr>
              <p:cNvPr id="90" name="89 CuadroTexto"/>
              <p:cNvSpPr txBox="1"/>
              <p:nvPr/>
            </p:nvSpPr>
            <p:spPr>
              <a:xfrm rot="18323040">
                <a:off x="2081533" y="1703032"/>
                <a:ext cx="601606" cy="2301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RUTA 5</a:t>
                </a:r>
              </a:p>
            </p:txBody>
          </p:sp>
          <p:sp>
            <p:nvSpPr>
              <p:cNvPr id="91" name="90 CuadroTexto"/>
              <p:cNvSpPr txBox="1"/>
              <p:nvPr/>
            </p:nvSpPr>
            <p:spPr>
              <a:xfrm rot="843588">
                <a:off x="3481652" y="1650657"/>
                <a:ext cx="487349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T-625</a:t>
                </a:r>
              </a:p>
            </p:txBody>
          </p:sp>
          <p:sp>
            <p:nvSpPr>
              <p:cNvPr id="92" name="91 CuadroTexto"/>
              <p:cNvSpPr txBox="1"/>
              <p:nvPr/>
            </p:nvSpPr>
            <p:spPr>
              <a:xfrm rot="1975328">
                <a:off x="2173586" y="3539602"/>
                <a:ext cx="422264" cy="2317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T-65</a:t>
                </a:r>
              </a:p>
            </p:txBody>
          </p:sp>
          <p:sp>
            <p:nvSpPr>
              <p:cNvPr id="93" name="92 CuadroTexto"/>
              <p:cNvSpPr txBox="1"/>
              <p:nvPr/>
            </p:nvSpPr>
            <p:spPr>
              <a:xfrm rot="3366071">
                <a:off x="503592" y="2287176"/>
                <a:ext cx="377789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206</a:t>
                </a:r>
              </a:p>
            </p:txBody>
          </p:sp>
          <p:sp>
            <p:nvSpPr>
              <p:cNvPr id="94" name="93 CuadroTexto"/>
              <p:cNvSpPr txBox="1"/>
              <p:nvPr/>
            </p:nvSpPr>
            <p:spPr>
              <a:xfrm rot="19994219">
                <a:off x="830595" y="1061751"/>
                <a:ext cx="485762" cy="2317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T-616</a:t>
                </a:r>
              </a:p>
            </p:txBody>
          </p:sp>
          <p:sp>
            <p:nvSpPr>
              <p:cNvPr id="95" name="94 CuadroTexto"/>
              <p:cNvSpPr txBox="1"/>
              <p:nvPr/>
            </p:nvSpPr>
            <p:spPr>
              <a:xfrm rot="19994219">
                <a:off x="762334" y="3184036"/>
                <a:ext cx="48576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T-658</a:t>
                </a:r>
              </a:p>
            </p:txBody>
          </p:sp>
          <p:sp>
            <p:nvSpPr>
              <p:cNvPr id="96" name="95 CuadroTexto"/>
              <p:cNvSpPr txBox="1"/>
              <p:nvPr/>
            </p:nvSpPr>
            <p:spPr>
              <a:xfrm rot="879406">
                <a:off x="3819780" y="4447565"/>
                <a:ext cx="422264" cy="2317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T-65</a:t>
                </a:r>
              </a:p>
            </p:txBody>
          </p:sp>
          <p:sp>
            <p:nvSpPr>
              <p:cNvPr id="97" name="96 CuadroTexto"/>
              <p:cNvSpPr txBox="1"/>
              <p:nvPr/>
            </p:nvSpPr>
            <p:spPr>
              <a:xfrm rot="19934757">
                <a:off x="3756282" y="3179274"/>
                <a:ext cx="485762" cy="2317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T-655</a:t>
                </a:r>
              </a:p>
            </p:txBody>
          </p:sp>
          <p:sp>
            <p:nvSpPr>
              <p:cNvPr id="98" name="97 CuadroTexto"/>
              <p:cNvSpPr txBox="1"/>
              <p:nvPr/>
            </p:nvSpPr>
            <p:spPr>
              <a:xfrm rot="2211372">
                <a:off x="187674" y="2576082"/>
                <a:ext cx="485762" cy="230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T-658</a:t>
                </a:r>
              </a:p>
            </p:txBody>
          </p:sp>
          <p:sp>
            <p:nvSpPr>
              <p:cNvPr id="99" name="98 CuadroTexto"/>
              <p:cNvSpPr txBox="1"/>
              <p:nvPr/>
            </p:nvSpPr>
            <p:spPr>
              <a:xfrm rot="19994219">
                <a:off x="187674" y="3439599"/>
                <a:ext cx="485762" cy="2317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T-650</a:t>
                </a:r>
              </a:p>
            </p:txBody>
          </p:sp>
          <p:sp>
            <p:nvSpPr>
              <p:cNvPr id="100" name="19 CuadroTexto"/>
              <p:cNvSpPr txBox="1"/>
              <p:nvPr/>
            </p:nvSpPr>
            <p:spPr>
              <a:xfrm rot="15904881">
                <a:off x="1117148" y="4105484"/>
                <a:ext cx="485729" cy="2301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T-678</a:t>
                </a:r>
              </a:p>
            </p:txBody>
          </p:sp>
          <p:sp>
            <p:nvSpPr>
              <p:cNvPr id="101" name="100 CuadroTexto"/>
              <p:cNvSpPr txBox="1"/>
              <p:nvPr/>
            </p:nvSpPr>
            <p:spPr>
              <a:xfrm rot="17203877">
                <a:off x="2826048" y="4807886"/>
                <a:ext cx="485729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T-685</a:t>
                </a:r>
              </a:p>
            </p:txBody>
          </p:sp>
          <p:sp>
            <p:nvSpPr>
              <p:cNvPr id="102" name="101 CuadroTexto"/>
              <p:cNvSpPr txBox="1"/>
              <p:nvPr/>
            </p:nvSpPr>
            <p:spPr>
              <a:xfrm rot="1359446">
                <a:off x="3724532" y="4836466"/>
                <a:ext cx="485762" cy="2317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T-695</a:t>
                </a:r>
              </a:p>
            </p:txBody>
          </p:sp>
          <p:sp>
            <p:nvSpPr>
              <p:cNvPr id="103" name="102 CuadroTexto"/>
              <p:cNvSpPr txBox="1"/>
              <p:nvPr/>
            </p:nvSpPr>
            <p:spPr>
              <a:xfrm rot="1995235">
                <a:off x="1437005" y="5519026"/>
                <a:ext cx="485762" cy="230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T-679</a:t>
                </a:r>
              </a:p>
            </p:txBody>
          </p:sp>
          <p:sp>
            <p:nvSpPr>
              <p:cNvPr id="104" name="103 CuadroTexto"/>
              <p:cNvSpPr txBox="1"/>
              <p:nvPr/>
            </p:nvSpPr>
            <p:spPr>
              <a:xfrm rot="1995235">
                <a:off x="833770" y="5399974"/>
                <a:ext cx="485762" cy="2317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T-670</a:t>
                </a:r>
              </a:p>
            </p:txBody>
          </p:sp>
          <p:sp>
            <p:nvSpPr>
              <p:cNvPr id="105" name="104 CuadroTexto"/>
              <p:cNvSpPr txBox="1"/>
              <p:nvPr/>
            </p:nvSpPr>
            <p:spPr>
              <a:xfrm rot="18683828">
                <a:off x="1104448" y="1780018"/>
                <a:ext cx="485729" cy="2301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T-636</a:t>
                </a:r>
              </a:p>
            </p:txBody>
          </p:sp>
          <p:sp>
            <p:nvSpPr>
              <p:cNvPr id="106" name="105 CuadroTexto"/>
              <p:cNvSpPr txBox="1"/>
              <p:nvPr/>
            </p:nvSpPr>
            <p:spPr>
              <a:xfrm rot="20005833">
                <a:off x="1360807" y="2195118"/>
                <a:ext cx="485762" cy="230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T-628</a:t>
                </a:r>
              </a:p>
            </p:txBody>
          </p:sp>
          <p:sp>
            <p:nvSpPr>
              <p:cNvPr id="107" name="106 CuadroTexto"/>
              <p:cNvSpPr txBox="1"/>
              <p:nvPr/>
            </p:nvSpPr>
            <p:spPr>
              <a:xfrm rot="3103763">
                <a:off x="2402989" y="789513"/>
                <a:ext cx="485729" cy="2301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T-632</a:t>
                </a:r>
              </a:p>
            </p:txBody>
          </p:sp>
          <p:sp>
            <p:nvSpPr>
              <p:cNvPr id="108" name="107 CuadroTexto"/>
              <p:cNvSpPr txBox="1"/>
              <p:nvPr/>
            </p:nvSpPr>
            <p:spPr>
              <a:xfrm rot="3819339">
                <a:off x="2194239" y="118857"/>
                <a:ext cx="485730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T-620</a:t>
                </a:r>
              </a:p>
            </p:txBody>
          </p:sp>
        </p:grpSp>
        <p:sp>
          <p:nvSpPr>
            <p:cNvPr id="72" name="71 CuadroTexto"/>
            <p:cNvSpPr txBox="1"/>
            <p:nvPr/>
          </p:nvSpPr>
          <p:spPr>
            <a:xfrm rot="18471371">
              <a:off x="1573213" y="1196975"/>
              <a:ext cx="422275" cy="200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</a:t>
              </a:r>
            </a:p>
          </p:txBody>
        </p:sp>
        <p:sp>
          <p:nvSpPr>
            <p:cNvPr id="73" name="72 CuadroTexto"/>
            <p:cNvSpPr txBox="1"/>
            <p:nvPr/>
          </p:nvSpPr>
          <p:spPr>
            <a:xfrm rot="18471371">
              <a:off x="58738" y="6076950"/>
              <a:ext cx="422275" cy="200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</a:t>
              </a:r>
            </a:p>
          </p:txBody>
        </p:sp>
        <p:sp>
          <p:nvSpPr>
            <p:cNvPr id="74" name="73 CuadroTexto"/>
            <p:cNvSpPr txBox="1"/>
            <p:nvPr/>
          </p:nvSpPr>
          <p:spPr>
            <a:xfrm rot="16406438">
              <a:off x="2697163" y="93662"/>
              <a:ext cx="422276" cy="200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</a:t>
              </a:r>
            </a:p>
          </p:txBody>
        </p:sp>
        <p:sp>
          <p:nvSpPr>
            <p:cNvPr id="75" name="74 CuadroTexto"/>
            <p:cNvSpPr txBox="1"/>
            <p:nvPr/>
          </p:nvSpPr>
          <p:spPr>
            <a:xfrm>
              <a:off x="3238500" y="4518025"/>
              <a:ext cx="608013" cy="23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Itropulli</a:t>
              </a:r>
            </a:p>
          </p:txBody>
        </p:sp>
        <p:sp>
          <p:nvSpPr>
            <p:cNvPr id="76" name="75 Forma libre"/>
            <p:cNvSpPr/>
            <p:nvPr/>
          </p:nvSpPr>
          <p:spPr>
            <a:xfrm>
              <a:off x="784225" y="2314575"/>
              <a:ext cx="1109663" cy="3275013"/>
            </a:xfrm>
            <a:custGeom>
              <a:avLst/>
              <a:gdLst>
                <a:gd name="connsiteX0" fmla="*/ 1110343 w 1110343"/>
                <a:gd name="connsiteY0" fmla="*/ 18661 h 3275045"/>
                <a:gd name="connsiteX1" fmla="*/ 951723 w 1110343"/>
                <a:gd name="connsiteY1" fmla="*/ 0 h 3275045"/>
                <a:gd name="connsiteX2" fmla="*/ 634482 w 1110343"/>
                <a:gd name="connsiteY2" fmla="*/ 195943 h 3275045"/>
                <a:gd name="connsiteX3" fmla="*/ 550507 w 1110343"/>
                <a:gd name="connsiteY3" fmla="*/ 195943 h 3275045"/>
                <a:gd name="connsiteX4" fmla="*/ 597160 w 1110343"/>
                <a:gd name="connsiteY4" fmla="*/ 774441 h 3275045"/>
                <a:gd name="connsiteX5" fmla="*/ 615821 w 1110343"/>
                <a:gd name="connsiteY5" fmla="*/ 942392 h 3275045"/>
                <a:gd name="connsiteX6" fmla="*/ 671805 w 1110343"/>
                <a:gd name="connsiteY6" fmla="*/ 2313992 h 3275045"/>
                <a:gd name="connsiteX7" fmla="*/ 643813 w 1110343"/>
                <a:gd name="connsiteY7" fmla="*/ 2519265 h 3275045"/>
                <a:gd name="connsiteX8" fmla="*/ 261258 w 1110343"/>
                <a:gd name="connsiteY8" fmla="*/ 2929812 h 3275045"/>
                <a:gd name="connsiteX9" fmla="*/ 0 w 1110343"/>
                <a:gd name="connsiteY9" fmla="*/ 3275045 h 327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0343" h="3275045">
                  <a:moveTo>
                    <a:pt x="1110343" y="18661"/>
                  </a:moveTo>
                  <a:lnTo>
                    <a:pt x="951723" y="0"/>
                  </a:lnTo>
                  <a:lnTo>
                    <a:pt x="634482" y="195943"/>
                  </a:lnTo>
                  <a:lnTo>
                    <a:pt x="550507" y="195943"/>
                  </a:lnTo>
                  <a:lnTo>
                    <a:pt x="597160" y="774441"/>
                  </a:lnTo>
                  <a:lnTo>
                    <a:pt x="615821" y="942392"/>
                  </a:lnTo>
                  <a:lnTo>
                    <a:pt x="671805" y="2313992"/>
                  </a:lnTo>
                  <a:lnTo>
                    <a:pt x="643813" y="2519265"/>
                  </a:lnTo>
                  <a:lnTo>
                    <a:pt x="261258" y="2929812"/>
                  </a:lnTo>
                  <a:lnTo>
                    <a:pt x="0" y="3275045"/>
                  </a:lnTo>
                </a:path>
              </a:pathLst>
            </a:custGeom>
            <a:ln w="317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77" name="76 Forma libre"/>
            <p:cNvSpPr/>
            <p:nvPr/>
          </p:nvSpPr>
          <p:spPr>
            <a:xfrm>
              <a:off x="411163" y="671513"/>
              <a:ext cx="2341562" cy="1176337"/>
            </a:xfrm>
            <a:custGeom>
              <a:avLst/>
              <a:gdLst>
                <a:gd name="connsiteX0" fmla="*/ 2341984 w 2341984"/>
                <a:gd name="connsiteY0" fmla="*/ 475861 h 1175657"/>
                <a:gd name="connsiteX1" fmla="*/ 2146041 w 2341984"/>
                <a:gd name="connsiteY1" fmla="*/ 373225 h 1175657"/>
                <a:gd name="connsiteX2" fmla="*/ 2127380 w 2341984"/>
                <a:gd name="connsiteY2" fmla="*/ 186612 h 1175657"/>
                <a:gd name="connsiteX3" fmla="*/ 2099388 w 2341984"/>
                <a:gd name="connsiteY3" fmla="*/ 121298 h 1175657"/>
                <a:gd name="connsiteX4" fmla="*/ 1950098 w 2341984"/>
                <a:gd name="connsiteY4" fmla="*/ 0 h 1175657"/>
                <a:gd name="connsiteX5" fmla="*/ 1866122 w 2341984"/>
                <a:gd name="connsiteY5" fmla="*/ 111967 h 1175657"/>
                <a:gd name="connsiteX6" fmla="*/ 1810139 w 2341984"/>
                <a:gd name="connsiteY6" fmla="*/ 83976 h 1175657"/>
                <a:gd name="connsiteX7" fmla="*/ 1810139 w 2341984"/>
                <a:gd name="connsiteY7" fmla="*/ 83976 h 1175657"/>
                <a:gd name="connsiteX8" fmla="*/ 1548882 w 2341984"/>
                <a:gd name="connsiteY8" fmla="*/ 214604 h 1175657"/>
                <a:gd name="connsiteX9" fmla="*/ 1296955 w 2341984"/>
                <a:gd name="connsiteY9" fmla="*/ 289249 h 1175657"/>
                <a:gd name="connsiteX10" fmla="*/ 1017037 w 2341984"/>
                <a:gd name="connsiteY10" fmla="*/ 410547 h 1175657"/>
                <a:gd name="connsiteX11" fmla="*/ 1017037 w 2341984"/>
                <a:gd name="connsiteY11" fmla="*/ 410547 h 1175657"/>
                <a:gd name="connsiteX12" fmla="*/ 1017037 w 2341984"/>
                <a:gd name="connsiteY12" fmla="*/ 410547 h 1175657"/>
                <a:gd name="connsiteX13" fmla="*/ 905069 w 2341984"/>
                <a:gd name="connsiteY13" fmla="*/ 391886 h 1175657"/>
                <a:gd name="connsiteX14" fmla="*/ 839755 w 2341984"/>
                <a:gd name="connsiteY14" fmla="*/ 522514 h 1175657"/>
                <a:gd name="connsiteX15" fmla="*/ 634482 w 2341984"/>
                <a:gd name="connsiteY15" fmla="*/ 634482 h 1175657"/>
                <a:gd name="connsiteX16" fmla="*/ 513184 w 2341984"/>
                <a:gd name="connsiteY16" fmla="*/ 746449 h 1175657"/>
                <a:gd name="connsiteX17" fmla="*/ 429208 w 2341984"/>
                <a:gd name="connsiteY17" fmla="*/ 877078 h 1175657"/>
                <a:gd name="connsiteX18" fmla="*/ 317241 w 2341984"/>
                <a:gd name="connsiteY18" fmla="*/ 923731 h 1175657"/>
                <a:gd name="connsiteX19" fmla="*/ 223935 w 2341984"/>
                <a:gd name="connsiteY19" fmla="*/ 1045029 h 1175657"/>
                <a:gd name="connsiteX20" fmla="*/ 93306 w 2341984"/>
                <a:gd name="connsiteY20" fmla="*/ 1129004 h 1175657"/>
                <a:gd name="connsiteX21" fmla="*/ 0 w 2341984"/>
                <a:gd name="connsiteY21" fmla="*/ 117565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41984" h="1175657">
                  <a:moveTo>
                    <a:pt x="2341984" y="475861"/>
                  </a:moveTo>
                  <a:lnTo>
                    <a:pt x="2146041" y="373225"/>
                  </a:lnTo>
                  <a:lnTo>
                    <a:pt x="2127380" y="186612"/>
                  </a:lnTo>
                  <a:lnTo>
                    <a:pt x="2099388" y="121298"/>
                  </a:lnTo>
                  <a:lnTo>
                    <a:pt x="1950098" y="0"/>
                  </a:lnTo>
                  <a:lnTo>
                    <a:pt x="1866122" y="111967"/>
                  </a:lnTo>
                  <a:lnTo>
                    <a:pt x="1810139" y="83976"/>
                  </a:lnTo>
                  <a:lnTo>
                    <a:pt x="1810139" y="83976"/>
                  </a:lnTo>
                  <a:lnTo>
                    <a:pt x="1548882" y="214604"/>
                  </a:lnTo>
                  <a:lnTo>
                    <a:pt x="1296955" y="289249"/>
                  </a:lnTo>
                  <a:lnTo>
                    <a:pt x="1017037" y="410547"/>
                  </a:lnTo>
                  <a:lnTo>
                    <a:pt x="1017037" y="410547"/>
                  </a:lnTo>
                  <a:lnTo>
                    <a:pt x="1017037" y="410547"/>
                  </a:lnTo>
                  <a:lnTo>
                    <a:pt x="905069" y="391886"/>
                  </a:lnTo>
                  <a:lnTo>
                    <a:pt x="839755" y="522514"/>
                  </a:lnTo>
                  <a:lnTo>
                    <a:pt x="634482" y="634482"/>
                  </a:lnTo>
                  <a:lnTo>
                    <a:pt x="513184" y="746449"/>
                  </a:lnTo>
                  <a:lnTo>
                    <a:pt x="429208" y="877078"/>
                  </a:lnTo>
                  <a:lnTo>
                    <a:pt x="317241" y="923731"/>
                  </a:lnTo>
                  <a:lnTo>
                    <a:pt x="223935" y="1045029"/>
                  </a:lnTo>
                  <a:lnTo>
                    <a:pt x="93306" y="1129004"/>
                  </a:lnTo>
                  <a:lnTo>
                    <a:pt x="0" y="1175657"/>
                  </a:lnTo>
                </a:path>
              </a:pathLst>
            </a:custGeom>
            <a:ln w="317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78" name="77 Forma libre"/>
            <p:cNvSpPr/>
            <p:nvPr/>
          </p:nvSpPr>
          <p:spPr>
            <a:xfrm>
              <a:off x="990600" y="5329238"/>
              <a:ext cx="214313" cy="171450"/>
            </a:xfrm>
            <a:custGeom>
              <a:avLst/>
              <a:gdLst>
                <a:gd name="connsiteX0" fmla="*/ 214313 w 214313"/>
                <a:gd name="connsiteY0" fmla="*/ 171450 h 171450"/>
                <a:gd name="connsiteX1" fmla="*/ 123825 w 214313"/>
                <a:gd name="connsiteY1" fmla="*/ 76200 h 171450"/>
                <a:gd name="connsiteX2" fmla="*/ 76200 w 214313"/>
                <a:gd name="connsiteY2" fmla="*/ 23812 h 171450"/>
                <a:gd name="connsiteX3" fmla="*/ 61913 w 214313"/>
                <a:gd name="connsiteY3" fmla="*/ 0 h 171450"/>
                <a:gd name="connsiteX4" fmla="*/ 28575 w 214313"/>
                <a:gd name="connsiteY4" fmla="*/ 33337 h 171450"/>
                <a:gd name="connsiteX5" fmla="*/ 0 w 214313"/>
                <a:gd name="connsiteY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13" h="171450">
                  <a:moveTo>
                    <a:pt x="214313" y="171450"/>
                  </a:moveTo>
                  <a:lnTo>
                    <a:pt x="123825" y="76200"/>
                  </a:lnTo>
                  <a:lnTo>
                    <a:pt x="76200" y="23812"/>
                  </a:lnTo>
                  <a:lnTo>
                    <a:pt x="61913" y="0"/>
                  </a:lnTo>
                  <a:lnTo>
                    <a:pt x="28575" y="33337"/>
                  </a:lnTo>
                  <a:lnTo>
                    <a:pt x="0" y="0"/>
                  </a:lnTo>
                </a:path>
              </a:pathLst>
            </a:custGeom>
            <a:ln w="317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79" name="78 Forma libre"/>
            <p:cNvSpPr/>
            <p:nvPr/>
          </p:nvSpPr>
          <p:spPr>
            <a:xfrm>
              <a:off x="1376363" y="3028950"/>
              <a:ext cx="381000" cy="9525"/>
            </a:xfrm>
            <a:custGeom>
              <a:avLst/>
              <a:gdLst>
                <a:gd name="connsiteX0" fmla="*/ 381000 w 381000"/>
                <a:gd name="connsiteY0" fmla="*/ 0 h 9525"/>
                <a:gd name="connsiteX1" fmla="*/ 0 w 381000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 h="9525">
                  <a:moveTo>
                    <a:pt x="381000" y="0"/>
                  </a:moveTo>
                  <a:lnTo>
                    <a:pt x="0" y="9525"/>
                  </a:lnTo>
                </a:path>
              </a:pathLst>
            </a:custGeom>
            <a:ln w="317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80" name="79 Forma libre"/>
            <p:cNvSpPr/>
            <p:nvPr/>
          </p:nvSpPr>
          <p:spPr>
            <a:xfrm>
              <a:off x="1385888" y="3143250"/>
              <a:ext cx="347662" cy="100013"/>
            </a:xfrm>
            <a:custGeom>
              <a:avLst/>
              <a:gdLst>
                <a:gd name="connsiteX0" fmla="*/ 347662 w 347662"/>
                <a:gd name="connsiteY0" fmla="*/ 100012 h 100012"/>
                <a:gd name="connsiteX1" fmla="*/ 347662 w 347662"/>
                <a:gd name="connsiteY1" fmla="*/ 100012 h 100012"/>
                <a:gd name="connsiteX2" fmla="*/ 242887 w 347662"/>
                <a:gd name="connsiteY2" fmla="*/ 33337 h 100012"/>
                <a:gd name="connsiteX3" fmla="*/ 114300 w 347662"/>
                <a:gd name="connsiteY3" fmla="*/ 38100 h 100012"/>
                <a:gd name="connsiteX4" fmla="*/ 109537 w 347662"/>
                <a:gd name="connsiteY4" fmla="*/ 0 h 100012"/>
                <a:gd name="connsiteX5" fmla="*/ 0 w 347662"/>
                <a:gd name="connsiteY5" fmla="*/ 0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662" h="100012">
                  <a:moveTo>
                    <a:pt x="347662" y="100012"/>
                  </a:moveTo>
                  <a:lnTo>
                    <a:pt x="347662" y="100012"/>
                  </a:lnTo>
                  <a:lnTo>
                    <a:pt x="242887" y="33337"/>
                  </a:lnTo>
                  <a:lnTo>
                    <a:pt x="114300" y="38100"/>
                  </a:lnTo>
                  <a:lnTo>
                    <a:pt x="109537" y="0"/>
                  </a:lnTo>
                  <a:lnTo>
                    <a:pt x="0" y="0"/>
                  </a:lnTo>
                </a:path>
              </a:pathLst>
            </a:custGeom>
            <a:ln w="317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81" name="80 Forma libre"/>
            <p:cNvSpPr/>
            <p:nvPr/>
          </p:nvSpPr>
          <p:spPr>
            <a:xfrm>
              <a:off x="0" y="-7938"/>
              <a:ext cx="2963863" cy="6486526"/>
            </a:xfrm>
            <a:custGeom>
              <a:avLst/>
              <a:gdLst>
                <a:gd name="connsiteX0" fmla="*/ 1655454 w 1668455"/>
                <a:gd name="connsiteY0" fmla="*/ 0 h 3176565"/>
                <a:gd name="connsiteX1" fmla="*/ 1668455 w 1668455"/>
                <a:gd name="connsiteY1" fmla="*/ 208015 h 3176565"/>
                <a:gd name="connsiteX2" fmla="*/ 1664121 w 1668455"/>
                <a:gd name="connsiteY2" fmla="*/ 312022 h 3176565"/>
                <a:gd name="connsiteX3" fmla="*/ 1612118 w 1668455"/>
                <a:gd name="connsiteY3" fmla="*/ 407363 h 3176565"/>
                <a:gd name="connsiteX4" fmla="*/ 1486442 w 1668455"/>
                <a:gd name="connsiteY4" fmla="*/ 476701 h 3176565"/>
                <a:gd name="connsiteX5" fmla="*/ 1430104 w 1668455"/>
                <a:gd name="connsiteY5" fmla="*/ 554707 h 3176565"/>
                <a:gd name="connsiteX6" fmla="*/ 1300095 w 1668455"/>
                <a:gd name="connsiteY6" fmla="*/ 580709 h 3176565"/>
                <a:gd name="connsiteX7" fmla="*/ 1170085 w 1668455"/>
                <a:gd name="connsiteY7" fmla="*/ 567708 h 3176565"/>
                <a:gd name="connsiteX8" fmla="*/ 1126749 w 1668455"/>
                <a:gd name="connsiteY8" fmla="*/ 572041 h 3176565"/>
                <a:gd name="connsiteX9" fmla="*/ 1074745 w 1668455"/>
                <a:gd name="connsiteY9" fmla="*/ 619712 h 3176565"/>
                <a:gd name="connsiteX10" fmla="*/ 1061744 w 1668455"/>
                <a:gd name="connsiteY10" fmla="*/ 663048 h 3176565"/>
                <a:gd name="connsiteX11" fmla="*/ 832061 w 1668455"/>
                <a:gd name="connsiteY11" fmla="*/ 962070 h 3176565"/>
                <a:gd name="connsiteX12" fmla="*/ 346692 w 1668455"/>
                <a:gd name="connsiteY12" fmla="*/ 1603450 h 3176565"/>
                <a:gd name="connsiteX13" fmla="*/ 21668 w 1668455"/>
                <a:gd name="connsiteY13" fmla="*/ 2049816 h 3176565"/>
                <a:gd name="connsiteX14" fmla="*/ 0 w 1668455"/>
                <a:gd name="connsiteY14" fmla="*/ 2132155 h 3176565"/>
                <a:gd name="connsiteX15" fmla="*/ 60671 w 1668455"/>
                <a:gd name="connsiteY15" fmla="*/ 2743200 h 3176565"/>
                <a:gd name="connsiteX16" fmla="*/ 99674 w 1668455"/>
                <a:gd name="connsiteY16" fmla="*/ 3176565 h 3176565"/>
                <a:gd name="connsiteX0" fmla="*/ 1655454 w 1668455"/>
                <a:gd name="connsiteY0" fmla="*/ 0 h 3176565"/>
                <a:gd name="connsiteX1" fmla="*/ 1668455 w 1668455"/>
                <a:gd name="connsiteY1" fmla="*/ 208015 h 3176565"/>
                <a:gd name="connsiteX2" fmla="*/ 1664121 w 1668455"/>
                <a:gd name="connsiteY2" fmla="*/ 312022 h 3176565"/>
                <a:gd name="connsiteX3" fmla="*/ 1612118 w 1668455"/>
                <a:gd name="connsiteY3" fmla="*/ 407363 h 3176565"/>
                <a:gd name="connsiteX4" fmla="*/ 1486442 w 1668455"/>
                <a:gd name="connsiteY4" fmla="*/ 476701 h 3176565"/>
                <a:gd name="connsiteX5" fmla="*/ 1430104 w 1668455"/>
                <a:gd name="connsiteY5" fmla="*/ 554707 h 3176565"/>
                <a:gd name="connsiteX6" fmla="*/ 1300095 w 1668455"/>
                <a:gd name="connsiteY6" fmla="*/ 580709 h 3176565"/>
                <a:gd name="connsiteX7" fmla="*/ 1170085 w 1668455"/>
                <a:gd name="connsiteY7" fmla="*/ 567708 h 3176565"/>
                <a:gd name="connsiteX8" fmla="*/ 1126749 w 1668455"/>
                <a:gd name="connsiteY8" fmla="*/ 572041 h 3176565"/>
                <a:gd name="connsiteX9" fmla="*/ 1074745 w 1668455"/>
                <a:gd name="connsiteY9" fmla="*/ 619712 h 3176565"/>
                <a:gd name="connsiteX10" fmla="*/ 832061 w 1668455"/>
                <a:gd name="connsiteY10" fmla="*/ 962070 h 3176565"/>
                <a:gd name="connsiteX11" fmla="*/ 346692 w 1668455"/>
                <a:gd name="connsiteY11" fmla="*/ 1603450 h 3176565"/>
                <a:gd name="connsiteX12" fmla="*/ 21668 w 1668455"/>
                <a:gd name="connsiteY12" fmla="*/ 2049816 h 3176565"/>
                <a:gd name="connsiteX13" fmla="*/ 0 w 1668455"/>
                <a:gd name="connsiteY13" fmla="*/ 2132155 h 3176565"/>
                <a:gd name="connsiteX14" fmla="*/ 60671 w 1668455"/>
                <a:gd name="connsiteY14" fmla="*/ 2743200 h 3176565"/>
                <a:gd name="connsiteX15" fmla="*/ 99674 w 1668455"/>
                <a:gd name="connsiteY15" fmla="*/ 3176565 h 3176565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85043 w 2253498"/>
                <a:gd name="connsiteY13" fmla="*/ 2132155 h 5204713"/>
                <a:gd name="connsiteX14" fmla="*/ 645714 w 2253498"/>
                <a:gd name="connsiteY14" fmla="*/ 2743200 h 5204713"/>
                <a:gd name="connsiteX15" fmla="*/ 0 w 2253498"/>
                <a:gd name="connsiteY15" fmla="*/ 5204713 h 5204713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85043 w 2253498"/>
                <a:gd name="connsiteY13" fmla="*/ 2132155 h 5204713"/>
                <a:gd name="connsiteX14" fmla="*/ 645714 w 2253498"/>
                <a:gd name="connsiteY14" fmla="*/ 2743200 h 5204713"/>
                <a:gd name="connsiteX15" fmla="*/ 749722 w 2253498"/>
                <a:gd name="connsiteY15" fmla="*/ 4780015 h 5204713"/>
                <a:gd name="connsiteX16" fmla="*/ 0 w 2253498"/>
                <a:gd name="connsiteY16" fmla="*/ 5204713 h 5204713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85043 w 2253498"/>
                <a:gd name="connsiteY13" fmla="*/ 2132155 h 5204713"/>
                <a:gd name="connsiteX14" fmla="*/ 645714 w 2253498"/>
                <a:gd name="connsiteY14" fmla="*/ 2743200 h 5204713"/>
                <a:gd name="connsiteX15" fmla="*/ 684717 w 2253498"/>
                <a:gd name="connsiteY15" fmla="*/ 3154896 h 5204713"/>
                <a:gd name="connsiteX16" fmla="*/ 749722 w 2253498"/>
                <a:gd name="connsiteY16" fmla="*/ 4780015 h 5204713"/>
                <a:gd name="connsiteX17" fmla="*/ 0 w 2253498"/>
                <a:gd name="connsiteY17" fmla="*/ 5204713 h 5204713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85043 w 2253498"/>
                <a:gd name="connsiteY13" fmla="*/ 2132155 h 5204713"/>
                <a:gd name="connsiteX14" fmla="*/ 645714 w 2253498"/>
                <a:gd name="connsiteY14" fmla="*/ 2743200 h 5204713"/>
                <a:gd name="connsiteX15" fmla="*/ 684717 w 2253498"/>
                <a:gd name="connsiteY15" fmla="*/ 3211233 h 5204713"/>
                <a:gd name="connsiteX16" fmla="*/ 749722 w 2253498"/>
                <a:gd name="connsiteY16" fmla="*/ 4780015 h 5204713"/>
                <a:gd name="connsiteX17" fmla="*/ 0 w 2253498"/>
                <a:gd name="connsiteY17" fmla="*/ 5204713 h 5204713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72042 w 2253498"/>
                <a:gd name="connsiteY13" fmla="*/ 2127822 h 5204713"/>
                <a:gd name="connsiteX14" fmla="*/ 645714 w 2253498"/>
                <a:gd name="connsiteY14" fmla="*/ 2743200 h 5204713"/>
                <a:gd name="connsiteX15" fmla="*/ 684717 w 2253498"/>
                <a:gd name="connsiteY15" fmla="*/ 3211233 h 5204713"/>
                <a:gd name="connsiteX16" fmla="*/ 749722 w 2253498"/>
                <a:gd name="connsiteY16" fmla="*/ 4780015 h 5204713"/>
                <a:gd name="connsiteX17" fmla="*/ 0 w 2253498"/>
                <a:gd name="connsiteY17" fmla="*/ 5204713 h 5204713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72042 w 2253498"/>
                <a:gd name="connsiteY13" fmla="*/ 2127822 h 5204713"/>
                <a:gd name="connsiteX14" fmla="*/ 645714 w 2253498"/>
                <a:gd name="connsiteY14" fmla="*/ 2743200 h 5204713"/>
                <a:gd name="connsiteX15" fmla="*/ 684717 w 2253498"/>
                <a:gd name="connsiteY15" fmla="*/ 3211233 h 5204713"/>
                <a:gd name="connsiteX16" fmla="*/ 745389 w 2253498"/>
                <a:gd name="connsiteY16" fmla="*/ 4736678 h 5204713"/>
                <a:gd name="connsiteX17" fmla="*/ 0 w 2253498"/>
                <a:gd name="connsiteY17" fmla="*/ 5204713 h 5204713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72042 w 2253498"/>
                <a:gd name="connsiteY13" fmla="*/ 2127822 h 5204713"/>
                <a:gd name="connsiteX14" fmla="*/ 645714 w 2253498"/>
                <a:gd name="connsiteY14" fmla="*/ 2743200 h 5204713"/>
                <a:gd name="connsiteX15" fmla="*/ 684717 w 2253498"/>
                <a:gd name="connsiteY15" fmla="*/ 3211233 h 5204713"/>
                <a:gd name="connsiteX16" fmla="*/ 745389 w 2253498"/>
                <a:gd name="connsiteY16" fmla="*/ 4736678 h 5204713"/>
                <a:gd name="connsiteX17" fmla="*/ 719386 w 2253498"/>
                <a:gd name="connsiteY17" fmla="*/ 4806017 h 5204713"/>
                <a:gd name="connsiteX18" fmla="*/ 0 w 2253498"/>
                <a:gd name="connsiteY18" fmla="*/ 5204713 h 5204713"/>
                <a:gd name="connsiteX0" fmla="*/ 2240497 w 2253498"/>
                <a:gd name="connsiteY0" fmla="*/ 0 h 5204713"/>
                <a:gd name="connsiteX1" fmla="*/ 2253498 w 2253498"/>
                <a:gd name="connsiteY1" fmla="*/ 208015 h 5204713"/>
                <a:gd name="connsiteX2" fmla="*/ 2249164 w 2253498"/>
                <a:gd name="connsiteY2" fmla="*/ 312022 h 5204713"/>
                <a:gd name="connsiteX3" fmla="*/ 2197161 w 2253498"/>
                <a:gd name="connsiteY3" fmla="*/ 407363 h 5204713"/>
                <a:gd name="connsiteX4" fmla="*/ 2071485 w 2253498"/>
                <a:gd name="connsiteY4" fmla="*/ 476701 h 5204713"/>
                <a:gd name="connsiteX5" fmla="*/ 2015147 w 2253498"/>
                <a:gd name="connsiteY5" fmla="*/ 554707 h 5204713"/>
                <a:gd name="connsiteX6" fmla="*/ 1885138 w 2253498"/>
                <a:gd name="connsiteY6" fmla="*/ 580709 h 5204713"/>
                <a:gd name="connsiteX7" fmla="*/ 1755128 w 2253498"/>
                <a:gd name="connsiteY7" fmla="*/ 567708 h 5204713"/>
                <a:gd name="connsiteX8" fmla="*/ 1711792 w 2253498"/>
                <a:gd name="connsiteY8" fmla="*/ 572041 h 5204713"/>
                <a:gd name="connsiteX9" fmla="*/ 1659788 w 2253498"/>
                <a:gd name="connsiteY9" fmla="*/ 619712 h 5204713"/>
                <a:gd name="connsiteX10" fmla="*/ 1417104 w 2253498"/>
                <a:gd name="connsiteY10" fmla="*/ 962070 h 5204713"/>
                <a:gd name="connsiteX11" fmla="*/ 931735 w 2253498"/>
                <a:gd name="connsiteY11" fmla="*/ 1603450 h 5204713"/>
                <a:gd name="connsiteX12" fmla="*/ 606711 w 2253498"/>
                <a:gd name="connsiteY12" fmla="*/ 2049816 h 5204713"/>
                <a:gd name="connsiteX13" fmla="*/ 572042 w 2253498"/>
                <a:gd name="connsiteY13" fmla="*/ 2127822 h 5204713"/>
                <a:gd name="connsiteX14" fmla="*/ 645714 w 2253498"/>
                <a:gd name="connsiteY14" fmla="*/ 2743200 h 5204713"/>
                <a:gd name="connsiteX15" fmla="*/ 684717 w 2253498"/>
                <a:gd name="connsiteY15" fmla="*/ 3211233 h 5204713"/>
                <a:gd name="connsiteX16" fmla="*/ 745389 w 2253498"/>
                <a:gd name="connsiteY16" fmla="*/ 4736678 h 5204713"/>
                <a:gd name="connsiteX17" fmla="*/ 719386 w 2253498"/>
                <a:gd name="connsiteY17" fmla="*/ 4806017 h 5204713"/>
                <a:gd name="connsiteX18" fmla="*/ 485851 w 2253498"/>
                <a:gd name="connsiteY18" fmla="*/ 5083370 h 5204713"/>
                <a:gd name="connsiteX19" fmla="*/ 0 w 2253498"/>
                <a:gd name="connsiteY19" fmla="*/ 5204713 h 5204713"/>
                <a:gd name="connsiteX0" fmla="*/ 2756201 w 2769202"/>
                <a:gd name="connsiteY0" fmla="*/ 0 h 5828758"/>
                <a:gd name="connsiteX1" fmla="*/ 2769202 w 2769202"/>
                <a:gd name="connsiteY1" fmla="*/ 208015 h 5828758"/>
                <a:gd name="connsiteX2" fmla="*/ 2764868 w 2769202"/>
                <a:gd name="connsiteY2" fmla="*/ 312022 h 5828758"/>
                <a:gd name="connsiteX3" fmla="*/ 2712865 w 2769202"/>
                <a:gd name="connsiteY3" fmla="*/ 407363 h 5828758"/>
                <a:gd name="connsiteX4" fmla="*/ 2587189 w 2769202"/>
                <a:gd name="connsiteY4" fmla="*/ 476701 h 5828758"/>
                <a:gd name="connsiteX5" fmla="*/ 2530851 w 2769202"/>
                <a:gd name="connsiteY5" fmla="*/ 554707 h 5828758"/>
                <a:gd name="connsiteX6" fmla="*/ 2400842 w 2769202"/>
                <a:gd name="connsiteY6" fmla="*/ 580709 h 5828758"/>
                <a:gd name="connsiteX7" fmla="*/ 2270832 w 2769202"/>
                <a:gd name="connsiteY7" fmla="*/ 567708 h 5828758"/>
                <a:gd name="connsiteX8" fmla="*/ 2227496 w 2769202"/>
                <a:gd name="connsiteY8" fmla="*/ 572041 h 5828758"/>
                <a:gd name="connsiteX9" fmla="*/ 2175492 w 2769202"/>
                <a:gd name="connsiteY9" fmla="*/ 619712 h 5828758"/>
                <a:gd name="connsiteX10" fmla="*/ 1932808 w 2769202"/>
                <a:gd name="connsiteY10" fmla="*/ 962070 h 5828758"/>
                <a:gd name="connsiteX11" fmla="*/ 1447439 w 2769202"/>
                <a:gd name="connsiteY11" fmla="*/ 1603450 h 5828758"/>
                <a:gd name="connsiteX12" fmla="*/ 1122415 w 2769202"/>
                <a:gd name="connsiteY12" fmla="*/ 2049816 h 5828758"/>
                <a:gd name="connsiteX13" fmla="*/ 1087746 w 2769202"/>
                <a:gd name="connsiteY13" fmla="*/ 2127822 h 5828758"/>
                <a:gd name="connsiteX14" fmla="*/ 1161418 w 2769202"/>
                <a:gd name="connsiteY14" fmla="*/ 2743200 h 5828758"/>
                <a:gd name="connsiteX15" fmla="*/ 1200421 w 2769202"/>
                <a:gd name="connsiteY15" fmla="*/ 3211233 h 5828758"/>
                <a:gd name="connsiteX16" fmla="*/ 1261093 w 2769202"/>
                <a:gd name="connsiteY16" fmla="*/ 4736678 h 5828758"/>
                <a:gd name="connsiteX17" fmla="*/ 1235090 w 2769202"/>
                <a:gd name="connsiteY17" fmla="*/ 4806017 h 5828758"/>
                <a:gd name="connsiteX18" fmla="*/ 1001555 w 2769202"/>
                <a:gd name="connsiteY18" fmla="*/ 5083370 h 5828758"/>
                <a:gd name="connsiteX19" fmla="*/ 0 w 2769202"/>
                <a:gd name="connsiteY19" fmla="*/ 5828758 h 5828758"/>
                <a:gd name="connsiteX0" fmla="*/ 2756201 w 2769202"/>
                <a:gd name="connsiteY0" fmla="*/ 0 h 5828758"/>
                <a:gd name="connsiteX1" fmla="*/ 2769202 w 2769202"/>
                <a:gd name="connsiteY1" fmla="*/ 208015 h 5828758"/>
                <a:gd name="connsiteX2" fmla="*/ 2764868 w 2769202"/>
                <a:gd name="connsiteY2" fmla="*/ 312022 h 5828758"/>
                <a:gd name="connsiteX3" fmla="*/ 2712865 w 2769202"/>
                <a:gd name="connsiteY3" fmla="*/ 407363 h 5828758"/>
                <a:gd name="connsiteX4" fmla="*/ 2587189 w 2769202"/>
                <a:gd name="connsiteY4" fmla="*/ 476701 h 5828758"/>
                <a:gd name="connsiteX5" fmla="*/ 2530851 w 2769202"/>
                <a:gd name="connsiteY5" fmla="*/ 554707 h 5828758"/>
                <a:gd name="connsiteX6" fmla="*/ 2400842 w 2769202"/>
                <a:gd name="connsiteY6" fmla="*/ 580709 h 5828758"/>
                <a:gd name="connsiteX7" fmla="*/ 2270832 w 2769202"/>
                <a:gd name="connsiteY7" fmla="*/ 567708 h 5828758"/>
                <a:gd name="connsiteX8" fmla="*/ 2227496 w 2769202"/>
                <a:gd name="connsiteY8" fmla="*/ 572041 h 5828758"/>
                <a:gd name="connsiteX9" fmla="*/ 2175492 w 2769202"/>
                <a:gd name="connsiteY9" fmla="*/ 619712 h 5828758"/>
                <a:gd name="connsiteX10" fmla="*/ 1932808 w 2769202"/>
                <a:gd name="connsiteY10" fmla="*/ 962070 h 5828758"/>
                <a:gd name="connsiteX11" fmla="*/ 1447439 w 2769202"/>
                <a:gd name="connsiteY11" fmla="*/ 1603450 h 5828758"/>
                <a:gd name="connsiteX12" fmla="*/ 1122415 w 2769202"/>
                <a:gd name="connsiteY12" fmla="*/ 2049816 h 5828758"/>
                <a:gd name="connsiteX13" fmla="*/ 1087746 w 2769202"/>
                <a:gd name="connsiteY13" fmla="*/ 2127822 h 5828758"/>
                <a:gd name="connsiteX14" fmla="*/ 1161418 w 2769202"/>
                <a:gd name="connsiteY14" fmla="*/ 2743200 h 5828758"/>
                <a:gd name="connsiteX15" fmla="*/ 1200421 w 2769202"/>
                <a:gd name="connsiteY15" fmla="*/ 3211233 h 5828758"/>
                <a:gd name="connsiteX16" fmla="*/ 1261093 w 2769202"/>
                <a:gd name="connsiteY16" fmla="*/ 4736678 h 5828758"/>
                <a:gd name="connsiteX17" fmla="*/ 1235090 w 2769202"/>
                <a:gd name="connsiteY17" fmla="*/ 4806017 h 5828758"/>
                <a:gd name="connsiteX18" fmla="*/ 1001555 w 2769202"/>
                <a:gd name="connsiteY18" fmla="*/ 5083370 h 5828758"/>
                <a:gd name="connsiteX19" fmla="*/ 650048 w 2769202"/>
                <a:gd name="connsiteY19" fmla="*/ 5369390 h 5828758"/>
                <a:gd name="connsiteX20" fmla="*/ 0 w 2769202"/>
                <a:gd name="connsiteY20" fmla="*/ 5828758 h 5828758"/>
                <a:gd name="connsiteX0" fmla="*/ 2756201 w 2769202"/>
                <a:gd name="connsiteY0" fmla="*/ 0 h 5828758"/>
                <a:gd name="connsiteX1" fmla="*/ 2769202 w 2769202"/>
                <a:gd name="connsiteY1" fmla="*/ 208015 h 5828758"/>
                <a:gd name="connsiteX2" fmla="*/ 2764868 w 2769202"/>
                <a:gd name="connsiteY2" fmla="*/ 312022 h 5828758"/>
                <a:gd name="connsiteX3" fmla="*/ 2712865 w 2769202"/>
                <a:gd name="connsiteY3" fmla="*/ 407363 h 5828758"/>
                <a:gd name="connsiteX4" fmla="*/ 2587189 w 2769202"/>
                <a:gd name="connsiteY4" fmla="*/ 476701 h 5828758"/>
                <a:gd name="connsiteX5" fmla="*/ 2530851 w 2769202"/>
                <a:gd name="connsiteY5" fmla="*/ 554707 h 5828758"/>
                <a:gd name="connsiteX6" fmla="*/ 2400842 w 2769202"/>
                <a:gd name="connsiteY6" fmla="*/ 580709 h 5828758"/>
                <a:gd name="connsiteX7" fmla="*/ 2270832 w 2769202"/>
                <a:gd name="connsiteY7" fmla="*/ 567708 h 5828758"/>
                <a:gd name="connsiteX8" fmla="*/ 2227496 w 2769202"/>
                <a:gd name="connsiteY8" fmla="*/ 572041 h 5828758"/>
                <a:gd name="connsiteX9" fmla="*/ 2175492 w 2769202"/>
                <a:gd name="connsiteY9" fmla="*/ 619712 h 5828758"/>
                <a:gd name="connsiteX10" fmla="*/ 1932808 w 2769202"/>
                <a:gd name="connsiteY10" fmla="*/ 962070 h 5828758"/>
                <a:gd name="connsiteX11" fmla="*/ 1447439 w 2769202"/>
                <a:gd name="connsiteY11" fmla="*/ 1603450 h 5828758"/>
                <a:gd name="connsiteX12" fmla="*/ 1122415 w 2769202"/>
                <a:gd name="connsiteY12" fmla="*/ 2049816 h 5828758"/>
                <a:gd name="connsiteX13" fmla="*/ 1087746 w 2769202"/>
                <a:gd name="connsiteY13" fmla="*/ 2127822 h 5828758"/>
                <a:gd name="connsiteX14" fmla="*/ 1161418 w 2769202"/>
                <a:gd name="connsiteY14" fmla="*/ 2743200 h 5828758"/>
                <a:gd name="connsiteX15" fmla="*/ 1200421 w 2769202"/>
                <a:gd name="connsiteY15" fmla="*/ 3211233 h 5828758"/>
                <a:gd name="connsiteX16" fmla="*/ 1261093 w 2769202"/>
                <a:gd name="connsiteY16" fmla="*/ 4736678 h 5828758"/>
                <a:gd name="connsiteX17" fmla="*/ 1235090 w 2769202"/>
                <a:gd name="connsiteY17" fmla="*/ 4806017 h 5828758"/>
                <a:gd name="connsiteX18" fmla="*/ 1001555 w 2769202"/>
                <a:gd name="connsiteY18" fmla="*/ 5083370 h 5828758"/>
                <a:gd name="connsiteX19" fmla="*/ 775724 w 2769202"/>
                <a:gd name="connsiteY19" fmla="*/ 5347722 h 5828758"/>
                <a:gd name="connsiteX20" fmla="*/ 0 w 2769202"/>
                <a:gd name="connsiteY20" fmla="*/ 5828758 h 5828758"/>
                <a:gd name="connsiteX0" fmla="*/ 2756201 w 2769202"/>
                <a:gd name="connsiteY0" fmla="*/ 0 h 5828758"/>
                <a:gd name="connsiteX1" fmla="*/ 2769202 w 2769202"/>
                <a:gd name="connsiteY1" fmla="*/ 208015 h 5828758"/>
                <a:gd name="connsiteX2" fmla="*/ 2764868 w 2769202"/>
                <a:gd name="connsiteY2" fmla="*/ 312022 h 5828758"/>
                <a:gd name="connsiteX3" fmla="*/ 2712865 w 2769202"/>
                <a:gd name="connsiteY3" fmla="*/ 407363 h 5828758"/>
                <a:gd name="connsiteX4" fmla="*/ 2587189 w 2769202"/>
                <a:gd name="connsiteY4" fmla="*/ 476701 h 5828758"/>
                <a:gd name="connsiteX5" fmla="*/ 2530851 w 2769202"/>
                <a:gd name="connsiteY5" fmla="*/ 554707 h 5828758"/>
                <a:gd name="connsiteX6" fmla="*/ 2400842 w 2769202"/>
                <a:gd name="connsiteY6" fmla="*/ 580709 h 5828758"/>
                <a:gd name="connsiteX7" fmla="*/ 2270832 w 2769202"/>
                <a:gd name="connsiteY7" fmla="*/ 567708 h 5828758"/>
                <a:gd name="connsiteX8" fmla="*/ 2227496 w 2769202"/>
                <a:gd name="connsiteY8" fmla="*/ 572041 h 5828758"/>
                <a:gd name="connsiteX9" fmla="*/ 2175492 w 2769202"/>
                <a:gd name="connsiteY9" fmla="*/ 619712 h 5828758"/>
                <a:gd name="connsiteX10" fmla="*/ 1932808 w 2769202"/>
                <a:gd name="connsiteY10" fmla="*/ 962070 h 5828758"/>
                <a:gd name="connsiteX11" fmla="*/ 1447439 w 2769202"/>
                <a:gd name="connsiteY11" fmla="*/ 1603450 h 5828758"/>
                <a:gd name="connsiteX12" fmla="*/ 1122415 w 2769202"/>
                <a:gd name="connsiteY12" fmla="*/ 2049816 h 5828758"/>
                <a:gd name="connsiteX13" fmla="*/ 1087746 w 2769202"/>
                <a:gd name="connsiteY13" fmla="*/ 2127822 h 5828758"/>
                <a:gd name="connsiteX14" fmla="*/ 1161418 w 2769202"/>
                <a:gd name="connsiteY14" fmla="*/ 2743200 h 5828758"/>
                <a:gd name="connsiteX15" fmla="*/ 1200421 w 2769202"/>
                <a:gd name="connsiteY15" fmla="*/ 3211233 h 5828758"/>
                <a:gd name="connsiteX16" fmla="*/ 1261093 w 2769202"/>
                <a:gd name="connsiteY16" fmla="*/ 4736678 h 5828758"/>
                <a:gd name="connsiteX17" fmla="*/ 1256758 w 2769202"/>
                <a:gd name="connsiteY17" fmla="*/ 4819018 h 5828758"/>
                <a:gd name="connsiteX18" fmla="*/ 1001555 w 2769202"/>
                <a:gd name="connsiteY18" fmla="*/ 5083370 h 5828758"/>
                <a:gd name="connsiteX19" fmla="*/ 775724 w 2769202"/>
                <a:gd name="connsiteY19" fmla="*/ 5347722 h 5828758"/>
                <a:gd name="connsiteX20" fmla="*/ 0 w 2769202"/>
                <a:gd name="connsiteY20" fmla="*/ 5828758 h 5828758"/>
                <a:gd name="connsiteX0" fmla="*/ 2756201 w 2769202"/>
                <a:gd name="connsiteY0" fmla="*/ 0 h 5828758"/>
                <a:gd name="connsiteX1" fmla="*/ 2769202 w 2769202"/>
                <a:gd name="connsiteY1" fmla="*/ 208015 h 5828758"/>
                <a:gd name="connsiteX2" fmla="*/ 2764868 w 2769202"/>
                <a:gd name="connsiteY2" fmla="*/ 312022 h 5828758"/>
                <a:gd name="connsiteX3" fmla="*/ 2712865 w 2769202"/>
                <a:gd name="connsiteY3" fmla="*/ 407363 h 5828758"/>
                <a:gd name="connsiteX4" fmla="*/ 2587189 w 2769202"/>
                <a:gd name="connsiteY4" fmla="*/ 476701 h 5828758"/>
                <a:gd name="connsiteX5" fmla="*/ 2530851 w 2769202"/>
                <a:gd name="connsiteY5" fmla="*/ 554707 h 5828758"/>
                <a:gd name="connsiteX6" fmla="*/ 2400842 w 2769202"/>
                <a:gd name="connsiteY6" fmla="*/ 580709 h 5828758"/>
                <a:gd name="connsiteX7" fmla="*/ 2270832 w 2769202"/>
                <a:gd name="connsiteY7" fmla="*/ 567708 h 5828758"/>
                <a:gd name="connsiteX8" fmla="*/ 2227496 w 2769202"/>
                <a:gd name="connsiteY8" fmla="*/ 572041 h 5828758"/>
                <a:gd name="connsiteX9" fmla="*/ 2175492 w 2769202"/>
                <a:gd name="connsiteY9" fmla="*/ 619712 h 5828758"/>
                <a:gd name="connsiteX10" fmla="*/ 1932808 w 2769202"/>
                <a:gd name="connsiteY10" fmla="*/ 962070 h 5828758"/>
                <a:gd name="connsiteX11" fmla="*/ 1447439 w 2769202"/>
                <a:gd name="connsiteY11" fmla="*/ 1603450 h 5828758"/>
                <a:gd name="connsiteX12" fmla="*/ 1122415 w 2769202"/>
                <a:gd name="connsiteY12" fmla="*/ 2049816 h 5828758"/>
                <a:gd name="connsiteX13" fmla="*/ 1087746 w 2769202"/>
                <a:gd name="connsiteY13" fmla="*/ 2127822 h 5828758"/>
                <a:gd name="connsiteX14" fmla="*/ 1161418 w 2769202"/>
                <a:gd name="connsiteY14" fmla="*/ 2743200 h 5828758"/>
                <a:gd name="connsiteX15" fmla="*/ 1200421 w 2769202"/>
                <a:gd name="connsiteY15" fmla="*/ 3211233 h 5828758"/>
                <a:gd name="connsiteX16" fmla="*/ 1261093 w 2769202"/>
                <a:gd name="connsiteY16" fmla="*/ 4736678 h 5828758"/>
                <a:gd name="connsiteX17" fmla="*/ 1256758 w 2769202"/>
                <a:gd name="connsiteY17" fmla="*/ 4819018 h 5828758"/>
                <a:gd name="connsiteX18" fmla="*/ 1023223 w 2769202"/>
                <a:gd name="connsiteY18" fmla="*/ 5092037 h 5828758"/>
                <a:gd name="connsiteX19" fmla="*/ 775724 w 2769202"/>
                <a:gd name="connsiteY19" fmla="*/ 5347722 h 5828758"/>
                <a:gd name="connsiteX20" fmla="*/ 0 w 2769202"/>
                <a:gd name="connsiteY20" fmla="*/ 5828758 h 5828758"/>
                <a:gd name="connsiteX0" fmla="*/ 2842874 w 2855875"/>
                <a:gd name="connsiteY0" fmla="*/ 0 h 6032439"/>
                <a:gd name="connsiteX1" fmla="*/ 2855875 w 2855875"/>
                <a:gd name="connsiteY1" fmla="*/ 208015 h 6032439"/>
                <a:gd name="connsiteX2" fmla="*/ 2851541 w 2855875"/>
                <a:gd name="connsiteY2" fmla="*/ 312022 h 6032439"/>
                <a:gd name="connsiteX3" fmla="*/ 2799538 w 2855875"/>
                <a:gd name="connsiteY3" fmla="*/ 407363 h 6032439"/>
                <a:gd name="connsiteX4" fmla="*/ 2673862 w 2855875"/>
                <a:gd name="connsiteY4" fmla="*/ 476701 h 6032439"/>
                <a:gd name="connsiteX5" fmla="*/ 2617524 w 2855875"/>
                <a:gd name="connsiteY5" fmla="*/ 554707 h 6032439"/>
                <a:gd name="connsiteX6" fmla="*/ 2487515 w 2855875"/>
                <a:gd name="connsiteY6" fmla="*/ 580709 h 6032439"/>
                <a:gd name="connsiteX7" fmla="*/ 2357505 w 2855875"/>
                <a:gd name="connsiteY7" fmla="*/ 567708 h 6032439"/>
                <a:gd name="connsiteX8" fmla="*/ 2314169 w 2855875"/>
                <a:gd name="connsiteY8" fmla="*/ 572041 h 6032439"/>
                <a:gd name="connsiteX9" fmla="*/ 2262165 w 2855875"/>
                <a:gd name="connsiteY9" fmla="*/ 619712 h 6032439"/>
                <a:gd name="connsiteX10" fmla="*/ 2019481 w 2855875"/>
                <a:gd name="connsiteY10" fmla="*/ 962070 h 6032439"/>
                <a:gd name="connsiteX11" fmla="*/ 1534112 w 2855875"/>
                <a:gd name="connsiteY11" fmla="*/ 1603450 h 6032439"/>
                <a:gd name="connsiteX12" fmla="*/ 1209088 w 2855875"/>
                <a:gd name="connsiteY12" fmla="*/ 2049816 h 6032439"/>
                <a:gd name="connsiteX13" fmla="*/ 1174419 w 2855875"/>
                <a:gd name="connsiteY13" fmla="*/ 2127822 h 6032439"/>
                <a:gd name="connsiteX14" fmla="*/ 1248091 w 2855875"/>
                <a:gd name="connsiteY14" fmla="*/ 2743200 h 6032439"/>
                <a:gd name="connsiteX15" fmla="*/ 1287094 w 2855875"/>
                <a:gd name="connsiteY15" fmla="*/ 3211233 h 6032439"/>
                <a:gd name="connsiteX16" fmla="*/ 1347766 w 2855875"/>
                <a:gd name="connsiteY16" fmla="*/ 4736678 h 6032439"/>
                <a:gd name="connsiteX17" fmla="*/ 1343431 w 2855875"/>
                <a:gd name="connsiteY17" fmla="*/ 4819018 h 6032439"/>
                <a:gd name="connsiteX18" fmla="*/ 1109896 w 2855875"/>
                <a:gd name="connsiteY18" fmla="*/ 5092037 h 6032439"/>
                <a:gd name="connsiteX19" fmla="*/ 862397 w 2855875"/>
                <a:gd name="connsiteY19" fmla="*/ 5347722 h 6032439"/>
                <a:gd name="connsiteX20" fmla="*/ 0 w 2855875"/>
                <a:gd name="connsiteY20" fmla="*/ 6032439 h 6032439"/>
                <a:gd name="connsiteX0" fmla="*/ 2842874 w 2855875"/>
                <a:gd name="connsiteY0" fmla="*/ 0 h 6032439"/>
                <a:gd name="connsiteX1" fmla="*/ 2855875 w 2855875"/>
                <a:gd name="connsiteY1" fmla="*/ 208015 h 6032439"/>
                <a:gd name="connsiteX2" fmla="*/ 2851541 w 2855875"/>
                <a:gd name="connsiteY2" fmla="*/ 312022 h 6032439"/>
                <a:gd name="connsiteX3" fmla="*/ 2799538 w 2855875"/>
                <a:gd name="connsiteY3" fmla="*/ 407363 h 6032439"/>
                <a:gd name="connsiteX4" fmla="*/ 2673862 w 2855875"/>
                <a:gd name="connsiteY4" fmla="*/ 476701 h 6032439"/>
                <a:gd name="connsiteX5" fmla="*/ 2617524 w 2855875"/>
                <a:gd name="connsiteY5" fmla="*/ 554707 h 6032439"/>
                <a:gd name="connsiteX6" fmla="*/ 2487515 w 2855875"/>
                <a:gd name="connsiteY6" fmla="*/ 580709 h 6032439"/>
                <a:gd name="connsiteX7" fmla="*/ 2357505 w 2855875"/>
                <a:gd name="connsiteY7" fmla="*/ 567708 h 6032439"/>
                <a:gd name="connsiteX8" fmla="*/ 2314169 w 2855875"/>
                <a:gd name="connsiteY8" fmla="*/ 572041 h 6032439"/>
                <a:gd name="connsiteX9" fmla="*/ 2262165 w 2855875"/>
                <a:gd name="connsiteY9" fmla="*/ 619712 h 6032439"/>
                <a:gd name="connsiteX10" fmla="*/ 2019481 w 2855875"/>
                <a:gd name="connsiteY10" fmla="*/ 962070 h 6032439"/>
                <a:gd name="connsiteX11" fmla="*/ 1534112 w 2855875"/>
                <a:gd name="connsiteY11" fmla="*/ 1603450 h 6032439"/>
                <a:gd name="connsiteX12" fmla="*/ 1209088 w 2855875"/>
                <a:gd name="connsiteY12" fmla="*/ 2049816 h 6032439"/>
                <a:gd name="connsiteX13" fmla="*/ 1174419 w 2855875"/>
                <a:gd name="connsiteY13" fmla="*/ 2127822 h 6032439"/>
                <a:gd name="connsiteX14" fmla="*/ 1248091 w 2855875"/>
                <a:gd name="connsiteY14" fmla="*/ 2743200 h 6032439"/>
                <a:gd name="connsiteX15" fmla="*/ 1287094 w 2855875"/>
                <a:gd name="connsiteY15" fmla="*/ 3211233 h 6032439"/>
                <a:gd name="connsiteX16" fmla="*/ 1347766 w 2855875"/>
                <a:gd name="connsiteY16" fmla="*/ 4736678 h 6032439"/>
                <a:gd name="connsiteX17" fmla="*/ 1343431 w 2855875"/>
                <a:gd name="connsiteY17" fmla="*/ 4819018 h 6032439"/>
                <a:gd name="connsiteX18" fmla="*/ 1109896 w 2855875"/>
                <a:gd name="connsiteY18" fmla="*/ 5092037 h 6032439"/>
                <a:gd name="connsiteX19" fmla="*/ 862397 w 2855875"/>
                <a:gd name="connsiteY19" fmla="*/ 5347722 h 6032439"/>
                <a:gd name="connsiteX20" fmla="*/ 572043 w 2855875"/>
                <a:gd name="connsiteY20" fmla="*/ 5668412 h 6032439"/>
                <a:gd name="connsiteX21" fmla="*/ 0 w 2855875"/>
                <a:gd name="connsiteY21" fmla="*/ 6032439 h 6032439"/>
                <a:gd name="connsiteX0" fmla="*/ 2842874 w 2855875"/>
                <a:gd name="connsiteY0" fmla="*/ 0 h 6032439"/>
                <a:gd name="connsiteX1" fmla="*/ 2855875 w 2855875"/>
                <a:gd name="connsiteY1" fmla="*/ 208015 h 6032439"/>
                <a:gd name="connsiteX2" fmla="*/ 2851541 w 2855875"/>
                <a:gd name="connsiteY2" fmla="*/ 312022 h 6032439"/>
                <a:gd name="connsiteX3" fmla="*/ 2799538 w 2855875"/>
                <a:gd name="connsiteY3" fmla="*/ 407363 h 6032439"/>
                <a:gd name="connsiteX4" fmla="*/ 2673862 w 2855875"/>
                <a:gd name="connsiteY4" fmla="*/ 476701 h 6032439"/>
                <a:gd name="connsiteX5" fmla="*/ 2617524 w 2855875"/>
                <a:gd name="connsiteY5" fmla="*/ 554707 h 6032439"/>
                <a:gd name="connsiteX6" fmla="*/ 2487515 w 2855875"/>
                <a:gd name="connsiteY6" fmla="*/ 580709 h 6032439"/>
                <a:gd name="connsiteX7" fmla="*/ 2357505 w 2855875"/>
                <a:gd name="connsiteY7" fmla="*/ 567708 h 6032439"/>
                <a:gd name="connsiteX8" fmla="*/ 2314169 w 2855875"/>
                <a:gd name="connsiteY8" fmla="*/ 572041 h 6032439"/>
                <a:gd name="connsiteX9" fmla="*/ 2262165 w 2855875"/>
                <a:gd name="connsiteY9" fmla="*/ 619712 h 6032439"/>
                <a:gd name="connsiteX10" fmla="*/ 2019481 w 2855875"/>
                <a:gd name="connsiteY10" fmla="*/ 962070 h 6032439"/>
                <a:gd name="connsiteX11" fmla="*/ 1534112 w 2855875"/>
                <a:gd name="connsiteY11" fmla="*/ 1603450 h 6032439"/>
                <a:gd name="connsiteX12" fmla="*/ 1209088 w 2855875"/>
                <a:gd name="connsiteY12" fmla="*/ 2049816 h 6032439"/>
                <a:gd name="connsiteX13" fmla="*/ 1174419 w 2855875"/>
                <a:gd name="connsiteY13" fmla="*/ 2127822 h 6032439"/>
                <a:gd name="connsiteX14" fmla="*/ 1248091 w 2855875"/>
                <a:gd name="connsiteY14" fmla="*/ 2743200 h 6032439"/>
                <a:gd name="connsiteX15" fmla="*/ 1287094 w 2855875"/>
                <a:gd name="connsiteY15" fmla="*/ 3211233 h 6032439"/>
                <a:gd name="connsiteX16" fmla="*/ 1347766 w 2855875"/>
                <a:gd name="connsiteY16" fmla="*/ 4736678 h 6032439"/>
                <a:gd name="connsiteX17" fmla="*/ 1343431 w 2855875"/>
                <a:gd name="connsiteY17" fmla="*/ 4819018 h 6032439"/>
                <a:gd name="connsiteX18" fmla="*/ 1109896 w 2855875"/>
                <a:gd name="connsiteY18" fmla="*/ 5092037 h 6032439"/>
                <a:gd name="connsiteX19" fmla="*/ 862397 w 2855875"/>
                <a:gd name="connsiteY19" fmla="*/ 5347722 h 6032439"/>
                <a:gd name="connsiteX20" fmla="*/ 572043 w 2855875"/>
                <a:gd name="connsiteY20" fmla="*/ 5668412 h 6032439"/>
                <a:gd name="connsiteX21" fmla="*/ 398697 w 2855875"/>
                <a:gd name="connsiteY21" fmla="*/ 5802755 h 6032439"/>
                <a:gd name="connsiteX22" fmla="*/ 0 w 2855875"/>
                <a:gd name="connsiteY22" fmla="*/ 6032439 h 6032439"/>
                <a:gd name="connsiteX0" fmla="*/ 2842874 w 2855875"/>
                <a:gd name="connsiteY0" fmla="*/ 0 h 6032439"/>
                <a:gd name="connsiteX1" fmla="*/ 2855875 w 2855875"/>
                <a:gd name="connsiteY1" fmla="*/ 208015 h 6032439"/>
                <a:gd name="connsiteX2" fmla="*/ 2851541 w 2855875"/>
                <a:gd name="connsiteY2" fmla="*/ 312022 h 6032439"/>
                <a:gd name="connsiteX3" fmla="*/ 2799538 w 2855875"/>
                <a:gd name="connsiteY3" fmla="*/ 407363 h 6032439"/>
                <a:gd name="connsiteX4" fmla="*/ 2673862 w 2855875"/>
                <a:gd name="connsiteY4" fmla="*/ 476701 h 6032439"/>
                <a:gd name="connsiteX5" fmla="*/ 2617524 w 2855875"/>
                <a:gd name="connsiteY5" fmla="*/ 554707 h 6032439"/>
                <a:gd name="connsiteX6" fmla="*/ 2487515 w 2855875"/>
                <a:gd name="connsiteY6" fmla="*/ 580709 h 6032439"/>
                <a:gd name="connsiteX7" fmla="*/ 2357505 w 2855875"/>
                <a:gd name="connsiteY7" fmla="*/ 567708 h 6032439"/>
                <a:gd name="connsiteX8" fmla="*/ 2314169 w 2855875"/>
                <a:gd name="connsiteY8" fmla="*/ 572041 h 6032439"/>
                <a:gd name="connsiteX9" fmla="*/ 2262165 w 2855875"/>
                <a:gd name="connsiteY9" fmla="*/ 619712 h 6032439"/>
                <a:gd name="connsiteX10" fmla="*/ 2019481 w 2855875"/>
                <a:gd name="connsiteY10" fmla="*/ 962070 h 6032439"/>
                <a:gd name="connsiteX11" fmla="*/ 1534112 w 2855875"/>
                <a:gd name="connsiteY11" fmla="*/ 1603450 h 6032439"/>
                <a:gd name="connsiteX12" fmla="*/ 1209088 w 2855875"/>
                <a:gd name="connsiteY12" fmla="*/ 2049816 h 6032439"/>
                <a:gd name="connsiteX13" fmla="*/ 1174419 w 2855875"/>
                <a:gd name="connsiteY13" fmla="*/ 2127822 h 6032439"/>
                <a:gd name="connsiteX14" fmla="*/ 1248091 w 2855875"/>
                <a:gd name="connsiteY14" fmla="*/ 2743200 h 6032439"/>
                <a:gd name="connsiteX15" fmla="*/ 1287094 w 2855875"/>
                <a:gd name="connsiteY15" fmla="*/ 3211233 h 6032439"/>
                <a:gd name="connsiteX16" fmla="*/ 1347766 w 2855875"/>
                <a:gd name="connsiteY16" fmla="*/ 4736678 h 6032439"/>
                <a:gd name="connsiteX17" fmla="*/ 1343431 w 2855875"/>
                <a:gd name="connsiteY17" fmla="*/ 4819018 h 6032439"/>
                <a:gd name="connsiteX18" fmla="*/ 1109896 w 2855875"/>
                <a:gd name="connsiteY18" fmla="*/ 5092037 h 6032439"/>
                <a:gd name="connsiteX19" fmla="*/ 862397 w 2855875"/>
                <a:gd name="connsiteY19" fmla="*/ 5347722 h 6032439"/>
                <a:gd name="connsiteX20" fmla="*/ 572043 w 2855875"/>
                <a:gd name="connsiteY20" fmla="*/ 5668412 h 6032439"/>
                <a:gd name="connsiteX21" fmla="*/ 398697 w 2855875"/>
                <a:gd name="connsiteY21" fmla="*/ 5802755 h 6032439"/>
                <a:gd name="connsiteX22" fmla="*/ 273021 w 2855875"/>
                <a:gd name="connsiteY22" fmla="*/ 5876427 h 6032439"/>
                <a:gd name="connsiteX23" fmla="*/ 0 w 2855875"/>
                <a:gd name="connsiteY23" fmla="*/ 6032439 h 6032439"/>
                <a:gd name="connsiteX0" fmla="*/ 2842874 w 2855875"/>
                <a:gd name="connsiteY0" fmla="*/ 0 h 6132112"/>
                <a:gd name="connsiteX1" fmla="*/ 2855875 w 2855875"/>
                <a:gd name="connsiteY1" fmla="*/ 208015 h 6132112"/>
                <a:gd name="connsiteX2" fmla="*/ 2851541 w 2855875"/>
                <a:gd name="connsiteY2" fmla="*/ 312022 h 6132112"/>
                <a:gd name="connsiteX3" fmla="*/ 2799538 w 2855875"/>
                <a:gd name="connsiteY3" fmla="*/ 407363 h 6132112"/>
                <a:gd name="connsiteX4" fmla="*/ 2673862 w 2855875"/>
                <a:gd name="connsiteY4" fmla="*/ 476701 h 6132112"/>
                <a:gd name="connsiteX5" fmla="*/ 2617524 w 2855875"/>
                <a:gd name="connsiteY5" fmla="*/ 554707 h 6132112"/>
                <a:gd name="connsiteX6" fmla="*/ 2487515 w 2855875"/>
                <a:gd name="connsiteY6" fmla="*/ 580709 h 6132112"/>
                <a:gd name="connsiteX7" fmla="*/ 2357505 w 2855875"/>
                <a:gd name="connsiteY7" fmla="*/ 567708 h 6132112"/>
                <a:gd name="connsiteX8" fmla="*/ 2314169 w 2855875"/>
                <a:gd name="connsiteY8" fmla="*/ 572041 h 6132112"/>
                <a:gd name="connsiteX9" fmla="*/ 2262165 w 2855875"/>
                <a:gd name="connsiteY9" fmla="*/ 619712 h 6132112"/>
                <a:gd name="connsiteX10" fmla="*/ 2019481 w 2855875"/>
                <a:gd name="connsiteY10" fmla="*/ 962070 h 6132112"/>
                <a:gd name="connsiteX11" fmla="*/ 1534112 w 2855875"/>
                <a:gd name="connsiteY11" fmla="*/ 1603450 h 6132112"/>
                <a:gd name="connsiteX12" fmla="*/ 1209088 w 2855875"/>
                <a:gd name="connsiteY12" fmla="*/ 2049816 h 6132112"/>
                <a:gd name="connsiteX13" fmla="*/ 1174419 w 2855875"/>
                <a:gd name="connsiteY13" fmla="*/ 2127822 h 6132112"/>
                <a:gd name="connsiteX14" fmla="*/ 1248091 w 2855875"/>
                <a:gd name="connsiteY14" fmla="*/ 2743200 h 6132112"/>
                <a:gd name="connsiteX15" fmla="*/ 1287094 w 2855875"/>
                <a:gd name="connsiteY15" fmla="*/ 3211233 h 6132112"/>
                <a:gd name="connsiteX16" fmla="*/ 1347766 w 2855875"/>
                <a:gd name="connsiteY16" fmla="*/ 4736678 h 6132112"/>
                <a:gd name="connsiteX17" fmla="*/ 1343431 w 2855875"/>
                <a:gd name="connsiteY17" fmla="*/ 4819018 h 6132112"/>
                <a:gd name="connsiteX18" fmla="*/ 1109896 w 2855875"/>
                <a:gd name="connsiteY18" fmla="*/ 5092037 h 6132112"/>
                <a:gd name="connsiteX19" fmla="*/ 862397 w 2855875"/>
                <a:gd name="connsiteY19" fmla="*/ 5347722 h 6132112"/>
                <a:gd name="connsiteX20" fmla="*/ 572043 w 2855875"/>
                <a:gd name="connsiteY20" fmla="*/ 5668412 h 6132112"/>
                <a:gd name="connsiteX21" fmla="*/ 398697 w 2855875"/>
                <a:gd name="connsiteY21" fmla="*/ 5802755 h 6132112"/>
                <a:gd name="connsiteX22" fmla="*/ 273021 w 2855875"/>
                <a:gd name="connsiteY22" fmla="*/ 5876427 h 6132112"/>
                <a:gd name="connsiteX23" fmla="*/ 0 w 2855875"/>
                <a:gd name="connsiteY23" fmla="*/ 6032439 h 6132112"/>
                <a:gd name="connsiteX0" fmla="*/ 2842874 w 2855875"/>
                <a:gd name="connsiteY0" fmla="*/ 0 h 6032439"/>
                <a:gd name="connsiteX1" fmla="*/ 2855875 w 2855875"/>
                <a:gd name="connsiteY1" fmla="*/ 208015 h 6032439"/>
                <a:gd name="connsiteX2" fmla="*/ 2851541 w 2855875"/>
                <a:gd name="connsiteY2" fmla="*/ 312022 h 6032439"/>
                <a:gd name="connsiteX3" fmla="*/ 2799538 w 2855875"/>
                <a:gd name="connsiteY3" fmla="*/ 407363 h 6032439"/>
                <a:gd name="connsiteX4" fmla="*/ 2673862 w 2855875"/>
                <a:gd name="connsiteY4" fmla="*/ 476701 h 6032439"/>
                <a:gd name="connsiteX5" fmla="*/ 2617524 w 2855875"/>
                <a:gd name="connsiteY5" fmla="*/ 554707 h 6032439"/>
                <a:gd name="connsiteX6" fmla="*/ 2487515 w 2855875"/>
                <a:gd name="connsiteY6" fmla="*/ 580709 h 6032439"/>
                <a:gd name="connsiteX7" fmla="*/ 2357505 w 2855875"/>
                <a:gd name="connsiteY7" fmla="*/ 567708 h 6032439"/>
                <a:gd name="connsiteX8" fmla="*/ 2314169 w 2855875"/>
                <a:gd name="connsiteY8" fmla="*/ 572041 h 6032439"/>
                <a:gd name="connsiteX9" fmla="*/ 2262165 w 2855875"/>
                <a:gd name="connsiteY9" fmla="*/ 619712 h 6032439"/>
                <a:gd name="connsiteX10" fmla="*/ 2019481 w 2855875"/>
                <a:gd name="connsiteY10" fmla="*/ 962070 h 6032439"/>
                <a:gd name="connsiteX11" fmla="*/ 1534112 w 2855875"/>
                <a:gd name="connsiteY11" fmla="*/ 1603450 h 6032439"/>
                <a:gd name="connsiteX12" fmla="*/ 1209088 w 2855875"/>
                <a:gd name="connsiteY12" fmla="*/ 2049816 h 6032439"/>
                <a:gd name="connsiteX13" fmla="*/ 1174419 w 2855875"/>
                <a:gd name="connsiteY13" fmla="*/ 2127822 h 6032439"/>
                <a:gd name="connsiteX14" fmla="*/ 1248091 w 2855875"/>
                <a:gd name="connsiteY14" fmla="*/ 2743200 h 6032439"/>
                <a:gd name="connsiteX15" fmla="*/ 1287094 w 2855875"/>
                <a:gd name="connsiteY15" fmla="*/ 3211233 h 6032439"/>
                <a:gd name="connsiteX16" fmla="*/ 1347766 w 2855875"/>
                <a:gd name="connsiteY16" fmla="*/ 4736678 h 6032439"/>
                <a:gd name="connsiteX17" fmla="*/ 1343431 w 2855875"/>
                <a:gd name="connsiteY17" fmla="*/ 4819018 h 6032439"/>
                <a:gd name="connsiteX18" fmla="*/ 1109896 w 2855875"/>
                <a:gd name="connsiteY18" fmla="*/ 5092037 h 6032439"/>
                <a:gd name="connsiteX19" fmla="*/ 862397 w 2855875"/>
                <a:gd name="connsiteY19" fmla="*/ 5347722 h 6032439"/>
                <a:gd name="connsiteX20" fmla="*/ 572043 w 2855875"/>
                <a:gd name="connsiteY20" fmla="*/ 5668412 h 6032439"/>
                <a:gd name="connsiteX21" fmla="*/ 398697 w 2855875"/>
                <a:gd name="connsiteY21" fmla="*/ 5802755 h 6032439"/>
                <a:gd name="connsiteX22" fmla="*/ 273021 w 2855875"/>
                <a:gd name="connsiteY22" fmla="*/ 5876427 h 6032439"/>
                <a:gd name="connsiteX23" fmla="*/ 0 w 2855875"/>
                <a:gd name="connsiteY23" fmla="*/ 6032439 h 6032439"/>
                <a:gd name="connsiteX0" fmla="*/ 2842874 w 2855875"/>
                <a:gd name="connsiteY0" fmla="*/ 0 h 6032439"/>
                <a:gd name="connsiteX1" fmla="*/ 2855875 w 2855875"/>
                <a:gd name="connsiteY1" fmla="*/ 208015 h 6032439"/>
                <a:gd name="connsiteX2" fmla="*/ 2851541 w 2855875"/>
                <a:gd name="connsiteY2" fmla="*/ 312022 h 6032439"/>
                <a:gd name="connsiteX3" fmla="*/ 2799538 w 2855875"/>
                <a:gd name="connsiteY3" fmla="*/ 407363 h 6032439"/>
                <a:gd name="connsiteX4" fmla="*/ 2673862 w 2855875"/>
                <a:gd name="connsiteY4" fmla="*/ 476701 h 6032439"/>
                <a:gd name="connsiteX5" fmla="*/ 2617524 w 2855875"/>
                <a:gd name="connsiteY5" fmla="*/ 554707 h 6032439"/>
                <a:gd name="connsiteX6" fmla="*/ 2487515 w 2855875"/>
                <a:gd name="connsiteY6" fmla="*/ 580709 h 6032439"/>
                <a:gd name="connsiteX7" fmla="*/ 2357505 w 2855875"/>
                <a:gd name="connsiteY7" fmla="*/ 567708 h 6032439"/>
                <a:gd name="connsiteX8" fmla="*/ 2314169 w 2855875"/>
                <a:gd name="connsiteY8" fmla="*/ 572041 h 6032439"/>
                <a:gd name="connsiteX9" fmla="*/ 2262165 w 2855875"/>
                <a:gd name="connsiteY9" fmla="*/ 619712 h 6032439"/>
                <a:gd name="connsiteX10" fmla="*/ 2019481 w 2855875"/>
                <a:gd name="connsiteY10" fmla="*/ 962070 h 6032439"/>
                <a:gd name="connsiteX11" fmla="*/ 1534112 w 2855875"/>
                <a:gd name="connsiteY11" fmla="*/ 1603450 h 6032439"/>
                <a:gd name="connsiteX12" fmla="*/ 1209088 w 2855875"/>
                <a:gd name="connsiteY12" fmla="*/ 2049816 h 6032439"/>
                <a:gd name="connsiteX13" fmla="*/ 1174419 w 2855875"/>
                <a:gd name="connsiteY13" fmla="*/ 2127822 h 6032439"/>
                <a:gd name="connsiteX14" fmla="*/ 1248091 w 2855875"/>
                <a:gd name="connsiteY14" fmla="*/ 2743200 h 6032439"/>
                <a:gd name="connsiteX15" fmla="*/ 1287094 w 2855875"/>
                <a:gd name="connsiteY15" fmla="*/ 3211233 h 6032439"/>
                <a:gd name="connsiteX16" fmla="*/ 1347766 w 2855875"/>
                <a:gd name="connsiteY16" fmla="*/ 4736678 h 6032439"/>
                <a:gd name="connsiteX17" fmla="*/ 1343431 w 2855875"/>
                <a:gd name="connsiteY17" fmla="*/ 4819018 h 6032439"/>
                <a:gd name="connsiteX18" fmla="*/ 1109896 w 2855875"/>
                <a:gd name="connsiteY18" fmla="*/ 5092037 h 6032439"/>
                <a:gd name="connsiteX19" fmla="*/ 862397 w 2855875"/>
                <a:gd name="connsiteY19" fmla="*/ 5347722 h 6032439"/>
                <a:gd name="connsiteX20" fmla="*/ 572043 w 2855875"/>
                <a:gd name="connsiteY20" fmla="*/ 5668412 h 6032439"/>
                <a:gd name="connsiteX21" fmla="*/ 398697 w 2855875"/>
                <a:gd name="connsiteY21" fmla="*/ 5802755 h 6032439"/>
                <a:gd name="connsiteX22" fmla="*/ 273021 w 2855875"/>
                <a:gd name="connsiteY22" fmla="*/ 5876427 h 6032439"/>
                <a:gd name="connsiteX23" fmla="*/ 299023 w 2855875"/>
                <a:gd name="connsiteY23" fmla="*/ 5971767 h 6032439"/>
                <a:gd name="connsiteX24" fmla="*/ 0 w 2855875"/>
                <a:gd name="connsiteY24" fmla="*/ 6032439 h 6032439"/>
                <a:gd name="connsiteX0" fmla="*/ 2842874 w 2855875"/>
                <a:gd name="connsiteY0" fmla="*/ 0 h 6041106"/>
                <a:gd name="connsiteX1" fmla="*/ 2855875 w 2855875"/>
                <a:gd name="connsiteY1" fmla="*/ 208015 h 6041106"/>
                <a:gd name="connsiteX2" fmla="*/ 2851541 w 2855875"/>
                <a:gd name="connsiteY2" fmla="*/ 312022 h 6041106"/>
                <a:gd name="connsiteX3" fmla="*/ 2799538 w 2855875"/>
                <a:gd name="connsiteY3" fmla="*/ 407363 h 6041106"/>
                <a:gd name="connsiteX4" fmla="*/ 2673862 w 2855875"/>
                <a:gd name="connsiteY4" fmla="*/ 476701 h 6041106"/>
                <a:gd name="connsiteX5" fmla="*/ 2617524 w 2855875"/>
                <a:gd name="connsiteY5" fmla="*/ 554707 h 6041106"/>
                <a:gd name="connsiteX6" fmla="*/ 2487515 w 2855875"/>
                <a:gd name="connsiteY6" fmla="*/ 580709 h 6041106"/>
                <a:gd name="connsiteX7" fmla="*/ 2357505 w 2855875"/>
                <a:gd name="connsiteY7" fmla="*/ 567708 h 6041106"/>
                <a:gd name="connsiteX8" fmla="*/ 2314169 w 2855875"/>
                <a:gd name="connsiteY8" fmla="*/ 572041 h 6041106"/>
                <a:gd name="connsiteX9" fmla="*/ 2262165 w 2855875"/>
                <a:gd name="connsiteY9" fmla="*/ 619712 h 6041106"/>
                <a:gd name="connsiteX10" fmla="*/ 2019481 w 2855875"/>
                <a:gd name="connsiteY10" fmla="*/ 962070 h 6041106"/>
                <a:gd name="connsiteX11" fmla="*/ 1534112 w 2855875"/>
                <a:gd name="connsiteY11" fmla="*/ 1603450 h 6041106"/>
                <a:gd name="connsiteX12" fmla="*/ 1209088 w 2855875"/>
                <a:gd name="connsiteY12" fmla="*/ 2049816 h 6041106"/>
                <a:gd name="connsiteX13" fmla="*/ 1174419 w 2855875"/>
                <a:gd name="connsiteY13" fmla="*/ 2127822 h 6041106"/>
                <a:gd name="connsiteX14" fmla="*/ 1248091 w 2855875"/>
                <a:gd name="connsiteY14" fmla="*/ 2743200 h 6041106"/>
                <a:gd name="connsiteX15" fmla="*/ 1287094 w 2855875"/>
                <a:gd name="connsiteY15" fmla="*/ 3211233 h 6041106"/>
                <a:gd name="connsiteX16" fmla="*/ 1347766 w 2855875"/>
                <a:gd name="connsiteY16" fmla="*/ 4736678 h 6041106"/>
                <a:gd name="connsiteX17" fmla="*/ 1343431 w 2855875"/>
                <a:gd name="connsiteY17" fmla="*/ 4819018 h 6041106"/>
                <a:gd name="connsiteX18" fmla="*/ 1109896 w 2855875"/>
                <a:gd name="connsiteY18" fmla="*/ 5092037 h 6041106"/>
                <a:gd name="connsiteX19" fmla="*/ 862397 w 2855875"/>
                <a:gd name="connsiteY19" fmla="*/ 5347722 h 6041106"/>
                <a:gd name="connsiteX20" fmla="*/ 572043 w 2855875"/>
                <a:gd name="connsiteY20" fmla="*/ 5668412 h 6041106"/>
                <a:gd name="connsiteX21" fmla="*/ 398697 w 2855875"/>
                <a:gd name="connsiteY21" fmla="*/ 5802755 h 6041106"/>
                <a:gd name="connsiteX22" fmla="*/ 273021 w 2855875"/>
                <a:gd name="connsiteY22" fmla="*/ 5876427 h 6041106"/>
                <a:gd name="connsiteX23" fmla="*/ 299023 w 2855875"/>
                <a:gd name="connsiteY23" fmla="*/ 5971767 h 6041106"/>
                <a:gd name="connsiteX24" fmla="*/ 273021 w 2855875"/>
                <a:gd name="connsiteY24" fmla="*/ 6041106 h 6041106"/>
                <a:gd name="connsiteX25" fmla="*/ 0 w 2855875"/>
                <a:gd name="connsiteY25" fmla="*/ 6032439 h 6041106"/>
                <a:gd name="connsiteX0" fmla="*/ 2842874 w 2855875"/>
                <a:gd name="connsiteY0" fmla="*/ 0 h 6123444"/>
                <a:gd name="connsiteX1" fmla="*/ 2855875 w 2855875"/>
                <a:gd name="connsiteY1" fmla="*/ 208015 h 6123444"/>
                <a:gd name="connsiteX2" fmla="*/ 2851541 w 2855875"/>
                <a:gd name="connsiteY2" fmla="*/ 312022 h 6123444"/>
                <a:gd name="connsiteX3" fmla="*/ 2799538 w 2855875"/>
                <a:gd name="connsiteY3" fmla="*/ 407363 h 6123444"/>
                <a:gd name="connsiteX4" fmla="*/ 2673862 w 2855875"/>
                <a:gd name="connsiteY4" fmla="*/ 476701 h 6123444"/>
                <a:gd name="connsiteX5" fmla="*/ 2617524 w 2855875"/>
                <a:gd name="connsiteY5" fmla="*/ 554707 h 6123444"/>
                <a:gd name="connsiteX6" fmla="*/ 2487515 w 2855875"/>
                <a:gd name="connsiteY6" fmla="*/ 580709 h 6123444"/>
                <a:gd name="connsiteX7" fmla="*/ 2357505 w 2855875"/>
                <a:gd name="connsiteY7" fmla="*/ 567708 h 6123444"/>
                <a:gd name="connsiteX8" fmla="*/ 2314169 w 2855875"/>
                <a:gd name="connsiteY8" fmla="*/ 572041 h 6123444"/>
                <a:gd name="connsiteX9" fmla="*/ 2262165 w 2855875"/>
                <a:gd name="connsiteY9" fmla="*/ 619712 h 6123444"/>
                <a:gd name="connsiteX10" fmla="*/ 2019481 w 2855875"/>
                <a:gd name="connsiteY10" fmla="*/ 962070 h 6123444"/>
                <a:gd name="connsiteX11" fmla="*/ 1534112 w 2855875"/>
                <a:gd name="connsiteY11" fmla="*/ 1603450 h 6123444"/>
                <a:gd name="connsiteX12" fmla="*/ 1209088 w 2855875"/>
                <a:gd name="connsiteY12" fmla="*/ 2049816 h 6123444"/>
                <a:gd name="connsiteX13" fmla="*/ 1174419 w 2855875"/>
                <a:gd name="connsiteY13" fmla="*/ 2127822 h 6123444"/>
                <a:gd name="connsiteX14" fmla="*/ 1248091 w 2855875"/>
                <a:gd name="connsiteY14" fmla="*/ 2743200 h 6123444"/>
                <a:gd name="connsiteX15" fmla="*/ 1287094 w 2855875"/>
                <a:gd name="connsiteY15" fmla="*/ 3211233 h 6123444"/>
                <a:gd name="connsiteX16" fmla="*/ 1347766 w 2855875"/>
                <a:gd name="connsiteY16" fmla="*/ 4736678 h 6123444"/>
                <a:gd name="connsiteX17" fmla="*/ 1343431 w 2855875"/>
                <a:gd name="connsiteY17" fmla="*/ 4819018 h 6123444"/>
                <a:gd name="connsiteX18" fmla="*/ 1109896 w 2855875"/>
                <a:gd name="connsiteY18" fmla="*/ 5092037 h 6123444"/>
                <a:gd name="connsiteX19" fmla="*/ 862397 w 2855875"/>
                <a:gd name="connsiteY19" fmla="*/ 5347722 h 6123444"/>
                <a:gd name="connsiteX20" fmla="*/ 572043 w 2855875"/>
                <a:gd name="connsiteY20" fmla="*/ 5668412 h 6123444"/>
                <a:gd name="connsiteX21" fmla="*/ 398697 w 2855875"/>
                <a:gd name="connsiteY21" fmla="*/ 5802755 h 6123444"/>
                <a:gd name="connsiteX22" fmla="*/ 273021 w 2855875"/>
                <a:gd name="connsiteY22" fmla="*/ 5876427 h 6123444"/>
                <a:gd name="connsiteX23" fmla="*/ 299023 w 2855875"/>
                <a:gd name="connsiteY23" fmla="*/ 5971767 h 6123444"/>
                <a:gd name="connsiteX24" fmla="*/ 273021 w 2855875"/>
                <a:gd name="connsiteY24" fmla="*/ 6041106 h 6123444"/>
                <a:gd name="connsiteX25" fmla="*/ 212350 w 2855875"/>
                <a:gd name="connsiteY25" fmla="*/ 6123444 h 6123444"/>
                <a:gd name="connsiteX26" fmla="*/ 0 w 2855875"/>
                <a:gd name="connsiteY26" fmla="*/ 6032439 h 6123444"/>
                <a:gd name="connsiteX0" fmla="*/ 2842874 w 2855875"/>
                <a:gd name="connsiteY0" fmla="*/ 0 h 6175448"/>
                <a:gd name="connsiteX1" fmla="*/ 2855875 w 2855875"/>
                <a:gd name="connsiteY1" fmla="*/ 208015 h 6175448"/>
                <a:gd name="connsiteX2" fmla="*/ 2851541 w 2855875"/>
                <a:gd name="connsiteY2" fmla="*/ 312022 h 6175448"/>
                <a:gd name="connsiteX3" fmla="*/ 2799538 w 2855875"/>
                <a:gd name="connsiteY3" fmla="*/ 407363 h 6175448"/>
                <a:gd name="connsiteX4" fmla="*/ 2673862 w 2855875"/>
                <a:gd name="connsiteY4" fmla="*/ 476701 h 6175448"/>
                <a:gd name="connsiteX5" fmla="*/ 2617524 w 2855875"/>
                <a:gd name="connsiteY5" fmla="*/ 554707 h 6175448"/>
                <a:gd name="connsiteX6" fmla="*/ 2487515 w 2855875"/>
                <a:gd name="connsiteY6" fmla="*/ 580709 h 6175448"/>
                <a:gd name="connsiteX7" fmla="*/ 2357505 w 2855875"/>
                <a:gd name="connsiteY7" fmla="*/ 567708 h 6175448"/>
                <a:gd name="connsiteX8" fmla="*/ 2314169 w 2855875"/>
                <a:gd name="connsiteY8" fmla="*/ 572041 h 6175448"/>
                <a:gd name="connsiteX9" fmla="*/ 2262165 w 2855875"/>
                <a:gd name="connsiteY9" fmla="*/ 619712 h 6175448"/>
                <a:gd name="connsiteX10" fmla="*/ 2019481 w 2855875"/>
                <a:gd name="connsiteY10" fmla="*/ 962070 h 6175448"/>
                <a:gd name="connsiteX11" fmla="*/ 1534112 w 2855875"/>
                <a:gd name="connsiteY11" fmla="*/ 1603450 h 6175448"/>
                <a:gd name="connsiteX12" fmla="*/ 1209088 w 2855875"/>
                <a:gd name="connsiteY12" fmla="*/ 2049816 h 6175448"/>
                <a:gd name="connsiteX13" fmla="*/ 1174419 w 2855875"/>
                <a:gd name="connsiteY13" fmla="*/ 2127822 h 6175448"/>
                <a:gd name="connsiteX14" fmla="*/ 1248091 w 2855875"/>
                <a:gd name="connsiteY14" fmla="*/ 2743200 h 6175448"/>
                <a:gd name="connsiteX15" fmla="*/ 1287094 w 2855875"/>
                <a:gd name="connsiteY15" fmla="*/ 3211233 h 6175448"/>
                <a:gd name="connsiteX16" fmla="*/ 1347766 w 2855875"/>
                <a:gd name="connsiteY16" fmla="*/ 4736678 h 6175448"/>
                <a:gd name="connsiteX17" fmla="*/ 1343431 w 2855875"/>
                <a:gd name="connsiteY17" fmla="*/ 4819018 h 6175448"/>
                <a:gd name="connsiteX18" fmla="*/ 1109896 w 2855875"/>
                <a:gd name="connsiteY18" fmla="*/ 5092037 h 6175448"/>
                <a:gd name="connsiteX19" fmla="*/ 862397 w 2855875"/>
                <a:gd name="connsiteY19" fmla="*/ 5347722 h 6175448"/>
                <a:gd name="connsiteX20" fmla="*/ 572043 w 2855875"/>
                <a:gd name="connsiteY20" fmla="*/ 5668412 h 6175448"/>
                <a:gd name="connsiteX21" fmla="*/ 398697 w 2855875"/>
                <a:gd name="connsiteY21" fmla="*/ 5802755 h 6175448"/>
                <a:gd name="connsiteX22" fmla="*/ 273021 w 2855875"/>
                <a:gd name="connsiteY22" fmla="*/ 5876427 h 6175448"/>
                <a:gd name="connsiteX23" fmla="*/ 299023 w 2855875"/>
                <a:gd name="connsiteY23" fmla="*/ 5971767 h 6175448"/>
                <a:gd name="connsiteX24" fmla="*/ 273021 w 2855875"/>
                <a:gd name="connsiteY24" fmla="*/ 6041106 h 6175448"/>
                <a:gd name="connsiteX25" fmla="*/ 212350 w 2855875"/>
                <a:gd name="connsiteY25" fmla="*/ 6123444 h 6175448"/>
                <a:gd name="connsiteX26" fmla="*/ 143012 w 2855875"/>
                <a:gd name="connsiteY26" fmla="*/ 6175448 h 6175448"/>
                <a:gd name="connsiteX27" fmla="*/ 0 w 2855875"/>
                <a:gd name="connsiteY27" fmla="*/ 6032439 h 6175448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81361 w 2964215"/>
                <a:gd name="connsiteY22" fmla="*/ 5876427 h 6487472"/>
                <a:gd name="connsiteX23" fmla="*/ 407363 w 2964215"/>
                <a:gd name="connsiteY23" fmla="*/ 5971767 h 6487472"/>
                <a:gd name="connsiteX24" fmla="*/ 381361 w 2964215"/>
                <a:gd name="connsiteY24" fmla="*/ 6041106 h 6487472"/>
                <a:gd name="connsiteX25" fmla="*/ 320690 w 2964215"/>
                <a:gd name="connsiteY25" fmla="*/ 6123444 h 6487472"/>
                <a:gd name="connsiteX26" fmla="*/ 251352 w 2964215"/>
                <a:gd name="connsiteY26" fmla="*/ 6175448 h 6487472"/>
                <a:gd name="connsiteX27" fmla="*/ 0 w 2964215"/>
                <a:gd name="connsiteY27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81361 w 2964215"/>
                <a:gd name="connsiteY22" fmla="*/ 5876427 h 6487472"/>
                <a:gd name="connsiteX23" fmla="*/ 407363 w 2964215"/>
                <a:gd name="connsiteY23" fmla="*/ 5971767 h 6487472"/>
                <a:gd name="connsiteX24" fmla="*/ 381361 w 2964215"/>
                <a:gd name="connsiteY24" fmla="*/ 6041106 h 6487472"/>
                <a:gd name="connsiteX25" fmla="*/ 320690 w 2964215"/>
                <a:gd name="connsiteY25" fmla="*/ 6123444 h 6487472"/>
                <a:gd name="connsiteX26" fmla="*/ 251352 w 2964215"/>
                <a:gd name="connsiteY26" fmla="*/ 6175448 h 6487472"/>
                <a:gd name="connsiteX27" fmla="*/ 156011 w 2964215"/>
                <a:gd name="connsiteY27" fmla="*/ 6283789 h 6487472"/>
                <a:gd name="connsiteX28" fmla="*/ 0 w 2964215"/>
                <a:gd name="connsiteY28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81361 w 2964215"/>
                <a:gd name="connsiteY22" fmla="*/ 5876427 h 6487472"/>
                <a:gd name="connsiteX23" fmla="*/ 407363 w 2964215"/>
                <a:gd name="connsiteY23" fmla="*/ 5971767 h 6487472"/>
                <a:gd name="connsiteX24" fmla="*/ 381361 w 2964215"/>
                <a:gd name="connsiteY24" fmla="*/ 6041106 h 6487472"/>
                <a:gd name="connsiteX25" fmla="*/ 320690 w 2964215"/>
                <a:gd name="connsiteY25" fmla="*/ 6123444 h 6487472"/>
                <a:gd name="connsiteX26" fmla="*/ 251352 w 2964215"/>
                <a:gd name="connsiteY26" fmla="*/ 6192783 h 6487472"/>
                <a:gd name="connsiteX27" fmla="*/ 156011 w 2964215"/>
                <a:gd name="connsiteY27" fmla="*/ 6283789 h 6487472"/>
                <a:gd name="connsiteX28" fmla="*/ 0 w 2964215"/>
                <a:gd name="connsiteY28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98696 w 2964215"/>
                <a:gd name="connsiteY22" fmla="*/ 5876427 h 6487472"/>
                <a:gd name="connsiteX23" fmla="*/ 407363 w 2964215"/>
                <a:gd name="connsiteY23" fmla="*/ 5971767 h 6487472"/>
                <a:gd name="connsiteX24" fmla="*/ 381361 w 2964215"/>
                <a:gd name="connsiteY24" fmla="*/ 6041106 h 6487472"/>
                <a:gd name="connsiteX25" fmla="*/ 320690 w 2964215"/>
                <a:gd name="connsiteY25" fmla="*/ 6123444 h 6487472"/>
                <a:gd name="connsiteX26" fmla="*/ 251352 w 2964215"/>
                <a:gd name="connsiteY26" fmla="*/ 6192783 h 6487472"/>
                <a:gd name="connsiteX27" fmla="*/ 156011 w 2964215"/>
                <a:gd name="connsiteY27" fmla="*/ 6283789 h 6487472"/>
                <a:gd name="connsiteX28" fmla="*/ 0 w 2964215"/>
                <a:gd name="connsiteY28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98696 w 2964215"/>
                <a:gd name="connsiteY22" fmla="*/ 5876427 h 6487472"/>
                <a:gd name="connsiteX23" fmla="*/ 355360 w 2964215"/>
                <a:gd name="connsiteY23" fmla="*/ 5984768 h 6487472"/>
                <a:gd name="connsiteX24" fmla="*/ 381361 w 2964215"/>
                <a:gd name="connsiteY24" fmla="*/ 6041106 h 6487472"/>
                <a:gd name="connsiteX25" fmla="*/ 320690 w 2964215"/>
                <a:gd name="connsiteY25" fmla="*/ 6123444 h 6487472"/>
                <a:gd name="connsiteX26" fmla="*/ 251352 w 2964215"/>
                <a:gd name="connsiteY26" fmla="*/ 6192783 h 6487472"/>
                <a:gd name="connsiteX27" fmla="*/ 156011 w 2964215"/>
                <a:gd name="connsiteY27" fmla="*/ 6283789 h 6487472"/>
                <a:gd name="connsiteX28" fmla="*/ 0 w 2964215"/>
                <a:gd name="connsiteY28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98696 w 2964215"/>
                <a:gd name="connsiteY22" fmla="*/ 5876427 h 6487472"/>
                <a:gd name="connsiteX23" fmla="*/ 355360 w 2964215"/>
                <a:gd name="connsiteY23" fmla="*/ 5984768 h 6487472"/>
                <a:gd name="connsiteX24" fmla="*/ 294688 w 2964215"/>
                <a:gd name="connsiteY24" fmla="*/ 6049773 h 6487472"/>
                <a:gd name="connsiteX25" fmla="*/ 320690 w 2964215"/>
                <a:gd name="connsiteY25" fmla="*/ 6123444 h 6487472"/>
                <a:gd name="connsiteX26" fmla="*/ 251352 w 2964215"/>
                <a:gd name="connsiteY26" fmla="*/ 6192783 h 6487472"/>
                <a:gd name="connsiteX27" fmla="*/ 156011 w 2964215"/>
                <a:gd name="connsiteY27" fmla="*/ 6283789 h 6487472"/>
                <a:gd name="connsiteX28" fmla="*/ 0 w 2964215"/>
                <a:gd name="connsiteY28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98696 w 2964215"/>
                <a:gd name="connsiteY22" fmla="*/ 5876427 h 6487472"/>
                <a:gd name="connsiteX23" fmla="*/ 355360 w 2964215"/>
                <a:gd name="connsiteY23" fmla="*/ 5984768 h 6487472"/>
                <a:gd name="connsiteX24" fmla="*/ 294688 w 2964215"/>
                <a:gd name="connsiteY24" fmla="*/ 6049773 h 6487472"/>
                <a:gd name="connsiteX25" fmla="*/ 216682 w 2964215"/>
                <a:gd name="connsiteY25" fmla="*/ 6145112 h 6487472"/>
                <a:gd name="connsiteX26" fmla="*/ 251352 w 2964215"/>
                <a:gd name="connsiteY26" fmla="*/ 6192783 h 6487472"/>
                <a:gd name="connsiteX27" fmla="*/ 156011 w 2964215"/>
                <a:gd name="connsiteY27" fmla="*/ 6283789 h 6487472"/>
                <a:gd name="connsiteX28" fmla="*/ 0 w 2964215"/>
                <a:gd name="connsiteY28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98696 w 2964215"/>
                <a:gd name="connsiteY22" fmla="*/ 5876427 h 6487472"/>
                <a:gd name="connsiteX23" fmla="*/ 355360 w 2964215"/>
                <a:gd name="connsiteY23" fmla="*/ 5984768 h 6487472"/>
                <a:gd name="connsiteX24" fmla="*/ 294688 w 2964215"/>
                <a:gd name="connsiteY24" fmla="*/ 6049773 h 6487472"/>
                <a:gd name="connsiteX25" fmla="*/ 216682 w 2964215"/>
                <a:gd name="connsiteY25" fmla="*/ 6145112 h 6487472"/>
                <a:gd name="connsiteX26" fmla="*/ 182014 w 2964215"/>
                <a:gd name="connsiteY26" fmla="*/ 6201450 h 6487472"/>
                <a:gd name="connsiteX27" fmla="*/ 156011 w 2964215"/>
                <a:gd name="connsiteY27" fmla="*/ 6283789 h 6487472"/>
                <a:gd name="connsiteX28" fmla="*/ 0 w 2964215"/>
                <a:gd name="connsiteY28" fmla="*/ 6487472 h 6487472"/>
                <a:gd name="connsiteX0" fmla="*/ 2951214 w 2964215"/>
                <a:gd name="connsiteY0" fmla="*/ 0 h 6487472"/>
                <a:gd name="connsiteX1" fmla="*/ 2964215 w 2964215"/>
                <a:gd name="connsiteY1" fmla="*/ 208015 h 6487472"/>
                <a:gd name="connsiteX2" fmla="*/ 2959881 w 2964215"/>
                <a:gd name="connsiteY2" fmla="*/ 312022 h 6487472"/>
                <a:gd name="connsiteX3" fmla="*/ 2907878 w 2964215"/>
                <a:gd name="connsiteY3" fmla="*/ 407363 h 6487472"/>
                <a:gd name="connsiteX4" fmla="*/ 2782202 w 2964215"/>
                <a:gd name="connsiteY4" fmla="*/ 476701 h 6487472"/>
                <a:gd name="connsiteX5" fmla="*/ 2725864 w 2964215"/>
                <a:gd name="connsiteY5" fmla="*/ 554707 h 6487472"/>
                <a:gd name="connsiteX6" fmla="*/ 2595855 w 2964215"/>
                <a:gd name="connsiteY6" fmla="*/ 580709 h 6487472"/>
                <a:gd name="connsiteX7" fmla="*/ 2465845 w 2964215"/>
                <a:gd name="connsiteY7" fmla="*/ 567708 h 6487472"/>
                <a:gd name="connsiteX8" fmla="*/ 2422509 w 2964215"/>
                <a:gd name="connsiteY8" fmla="*/ 572041 h 6487472"/>
                <a:gd name="connsiteX9" fmla="*/ 2370505 w 2964215"/>
                <a:gd name="connsiteY9" fmla="*/ 619712 h 6487472"/>
                <a:gd name="connsiteX10" fmla="*/ 2127821 w 2964215"/>
                <a:gd name="connsiteY10" fmla="*/ 962070 h 6487472"/>
                <a:gd name="connsiteX11" fmla="*/ 1642452 w 2964215"/>
                <a:gd name="connsiteY11" fmla="*/ 1603450 h 6487472"/>
                <a:gd name="connsiteX12" fmla="*/ 1317428 w 2964215"/>
                <a:gd name="connsiteY12" fmla="*/ 2049816 h 6487472"/>
                <a:gd name="connsiteX13" fmla="*/ 1282759 w 2964215"/>
                <a:gd name="connsiteY13" fmla="*/ 2127822 h 6487472"/>
                <a:gd name="connsiteX14" fmla="*/ 1356431 w 2964215"/>
                <a:gd name="connsiteY14" fmla="*/ 2743200 h 6487472"/>
                <a:gd name="connsiteX15" fmla="*/ 1395434 w 2964215"/>
                <a:gd name="connsiteY15" fmla="*/ 3211233 h 6487472"/>
                <a:gd name="connsiteX16" fmla="*/ 1456106 w 2964215"/>
                <a:gd name="connsiteY16" fmla="*/ 4736678 h 6487472"/>
                <a:gd name="connsiteX17" fmla="*/ 1451771 w 2964215"/>
                <a:gd name="connsiteY17" fmla="*/ 4819018 h 6487472"/>
                <a:gd name="connsiteX18" fmla="*/ 1218236 w 2964215"/>
                <a:gd name="connsiteY18" fmla="*/ 5092037 h 6487472"/>
                <a:gd name="connsiteX19" fmla="*/ 970737 w 2964215"/>
                <a:gd name="connsiteY19" fmla="*/ 5347722 h 6487472"/>
                <a:gd name="connsiteX20" fmla="*/ 680383 w 2964215"/>
                <a:gd name="connsiteY20" fmla="*/ 5668412 h 6487472"/>
                <a:gd name="connsiteX21" fmla="*/ 507037 w 2964215"/>
                <a:gd name="connsiteY21" fmla="*/ 5802755 h 6487472"/>
                <a:gd name="connsiteX22" fmla="*/ 398696 w 2964215"/>
                <a:gd name="connsiteY22" fmla="*/ 5876427 h 6487472"/>
                <a:gd name="connsiteX23" fmla="*/ 355360 w 2964215"/>
                <a:gd name="connsiteY23" fmla="*/ 5984768 h 6487472"/>
                <a:gd name="connsiteX24" fmla="*/ 294688 w 2964215"/>
                <a:gd name="connsiteY24" fmla="*/ 6049773 h 6487472"/>
                <a:gd name="connsiteX25" fmla="*/ 216682 w 2964215"/>
                <a:gd name="connsiteY25" fmla="*/ 6145112 h 6487472"/>
                <a:gd name="connsiteX26" fmla="*/ 182014 w 2964215"/>
                <a:gd name="connsiteY26" fmla="*/ 6201450 h 6487472"/>
                <a:gd name="connsiteX27" fmla="*/ 130009 w 2964215"/>
                <a:gd name="connsiteY27" fmla="*/ 6283789 h 6487472"/>
                <a:gd name="connsiteX28" fmla="*/ 0 w 2964215"/>
                <a:gd name="connsiteY28" fmla="*/ 6487472 h 648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64215" h="6487472">
                  <a:moveTo>
                    <a:pt x="2951214" y="0"/>
                  </a:moveTo>
                  <a:lnTo>
                    <a:pt x="2964215" y="208015"/>
                  </a:lnTo>
                  <a:lnTo>
                    <a:pt x="2959881" y="312022"/>
                  </a:lnTo>
                  <a:lnTo>
                    <a:pt x="2907878" y="407363"/>
                  </a:lnTo>
                  <a:lnTo>
                    <a:pt x="2782202" y="476701"/>
                  </a:lnTo>
                  <a:lnTo>
                    <a:pt x="2725864" y="554707"/>
                  </a:lnTo>
                  <a:lnTo>
                    <a:pt x="2595855" y="580709"/>
                  </a:lnTo>
                  <a:lnTo>
                    <a:pt x="2465845" y="567708"/>
                  </a:lnTo>
                  <a:lnTo>
                    <a:pt x="2422509" y="572041"/>
                  </a:lnTo>
                  <a:lnTo>
                    <a:pt x="2370505" y="619712"/>
                  </a:lnTo>
                  <a:lnTo>
                    <a:pt x="2127821" y="962070"/>
                  </a:lnTo>
                  <a:lnTo>
                    <a:pt x="1642452" y="1603450"/>
                  </a:lnTo>
                  <a:lnTo>
                    <a:pt x="1317428" y="2049816"/>
                  </a:lnTo>
                  <a:lnTo>
                    <a:pt x="1282759" y="2127822"/>
                  </a:lnTo>
                  <a:lnTo>
                    <a:pt x="1356431" y="2743200"/>
                  </a:lnTo>
                  <a:lnTo>
                    <a:pt x="1395434" y="3211233"/>
                  </a:lnTo>
                  <a:lnTo>
                    <a:pt x="1456106" y="4736678"/>
                  </a:lnTo>
                  <a:lnTo>
                    <a:pt x="1451771" y="4819018"/>
                  </a:lnTo>
                  <a:lnTo>
                    <a:pt x="1218236" y="5092037"/>
                  </a:lnTo>
                  <a:lnTo>
                    <a:pt x="970737" y="5347722"/>
                  </a:lnTo>
                  <a:lnTo>
                    <a:pt x="680383" y="5668412"/>
                  </a:lnTo>
                  <a:lnTo>
                    <a:pt x="507037" y="5802755"/>
                  </a:lnTo>
                  <a:lnTo>
                    <a:pt x="398696" y="5876427"/>
                  </a:lnTo>
                  <a:lnTo>
                    <a:pt x="355360" y="5984768"/>
                  </a:lnTo>
                  <a:lnTo>
                    <a:pt x="294688" y="6049773"/>
                  </a:lnTo>
                  <a:lnTo>
                    <a:pt x="216682" y="6145112"/>
                  </a:lnTo>
                  <a:lnTo>
                    <a:pt x="182014" y="6201450"/>
                  </a:lnTo>
                  <a:lnTo>
                    <a:pt x="130009" y="6283789"/>
                  </a:lnTo>
                  <a:lnTo>
                    <a:pt x="0" y="6487472"/>
                  </a:lnTo>
                </a:path>
              </a:pathLst>
            </a:custGeom>
            <a:ln w="15875">
              <a:solidFill>
                <a:srgbClr val="FFFF00">
                  <a:alpha val="54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82" name="81 Forma libre"/>
            <p:cNvSpPr/>
            <p:nvPr/>
          </p:nvSpPr>
          <p:spPr>
            <a:xfrm>
              <a:off x="177800" y="1530350"/>
              <a:ext cx="1492250" cy="2043113"/>
            </a:xfrm>
            <a:custGeom>
              <a:avLst/>
              <a:gdLst>
                <a:gd name="connsiteX0" fmla="*/ 1492898 w 1492898"/>
                <a:gd name="connsiteY0" fmla="*/ 2043404 h 2043404"/>
                <a:gd name="connsiteX1" fmla="*/ 1054359 w 1492898"/>
                <a:gd name="connsiteY1" fmla="*/ 1483568 h 2043404"/>
                <a:gd name="connsiteX2" fmla="*/ 298579 w 1492898"/>
                <a:gd name="connsiteY2" fmla="*/ 429209 h 2043404"/>
                <a:gd name="connsiteX3" fmla="*/ 102636 w 1492898"/>
                <a:gd name="connsiteY3" fmla="*/ 102637 h 2043404"/>
                <a:gd name="connsiteX4" fmla="*/ 0 w 1492898"/>
                <a:gd name="connsiteY4" fmla="*/ 0 h 204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2898" h="2043404">
                  <a:moveTo>
                    <a:pt x="1492898" y="2043404"/>
                  </a:moveTo>
                  <a:lnTo>
                    <a:pt x="1054359" y="1483568"/>
                  </a:lnTo>
                  <a:lnTo>
                    <a:pt x="298579" y="429209"/>
                  </a:lnTo>
                  <a:lnTo>
                    <a:pt x="102636" y="102637"/>
                  </a:lnTo>
                  <a:lnTo>
                    <a:pt x="0" y="0"/>
                  </a:lnTo>
                </a:path>
              </a:pathLst>
            </a:custGeom>
            <a:ln w="41275">
              <a:solidFill>
                <a:srgbClr val="FF0000"/>
              </a:solidFill>
              <a:headEnd type="none" w="lg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83" name="82 Forma libre"/>
            <p:cNvSpPr/>
            <p:nvPr/>
          </p:nvSpPr>
          <p:spPr>
            <a:xfrm>
              <a:off x="868363" y="307975"/>
              <a:ext cx="2332037" cy="5681663"/>
            </a:xfrm>
            <a:custGeom>
              <a:avLst/>
              <a:gdLst>
                <a:gd name="connsiteX0" fmla="*/ 0 w 2332653"/>
                <a:gd name="connsiteY0" fmla="*/ 5682343 h 5682343"/>
                <a:gd name="connsiteX1" fmla="*/ 223935 w 2332653"/>
                <a:gd name="connsiteY1" fmla="*/ 5421086 h 5682343"/>
                <a:gd name="connsiteX2" fmla="*/ 391886 w 2332653"/>
                <a:gd name="connsiteY2" fmla="*/ 5085184 h 5682343"/>
                <a:gd name="connsiteX3" fmla="*/ 625151 w 2332653"/>
                <a:gd name="connsiteY3" fmla="*/ 4525347 h 5682343"/>
                <a:gd name="connsiteX4" fmla="*/ 811763 w 2332653"/>
                <a:gd name="connsiteY4" fmla="*/ 3256384 h 5682343"/>
                <a:gd name="connsiteX5" fmla="*/ 886408 w 2332653"/>
                <a:gd name="connsiteY5" fmla="*/ 2883159 h 5682343"/>
                <a:gd name="connsiteX6" fmla="*/ 998375 w 2332653"/>
                <a:gd name="connsiteY6" fmla="*/ 2043404 h 5682343"/>
                <a:gd name="connsiteX7" fmla="*/ 1101012 w 2332653"/>
                <a:gd name="connsiteY7" fmla="*/ 1931437 h 5682343"/>
                <a:gd name="connsiteX8" fmla="*/ 1866122 w 2332653"/>
                <a:gd name="connsiteY8" fmla="*/ 867747 h 5682343"/>
                <a:gd name="connsiteX9" fmla="*/ 2155371 w 2332653"/>
                <a:gd name="connsiteY9" fmla="*/ 457200 h 5682343"/>
                <a:gd name="connsiteX10" fmla="*/ 2313992 w 2332653"/>
                <a:gd name="connsiteY10" fmla="*/ 261257 h 5682343"/>
                <a:gd name="connsiteX11" fmla="*/ 2332653 w 2332653"/>
                <a:gd name="connsiteY11" fmla="*/ 0 h 568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2653" h="5682343">
                  <a:moveTo>
                    <a:pt x="0" y="5682343"/>
                  </a:moveTo>
                  <a:lnTo>
                    <a:pt x="223935" y="5421086"/>
                  </a:lnTo>
                  <a:lnTo>
                    <a:pt x="391886" y="5085184"/>
                  </a:lnTo>
                  <a:lnTo>
                    <a:pt x="625151" y="4525347"/>
                  </a:lnTo>
                  <a:lnTo>
                    <a:pt x="811763" y="3256384"/>
                  </a:lnTo>
                  <a:lnTo>
                    <a:pt x="886408" y="2883159"/>
                  </a:lnTo>
                  <a:lnTo>
                    <a:pt x="998375" y="2043404"/>
                  </a:lnTo>
                  <a:lnTo>
                    <a:pt x="1101012" y="1931437"/>
                  </a:lnTo>
                  <a:lnTo>
                    <a:pt x="1866122" y="867747"/>
                  </a:lnTo>
                  <a:lnTo>
                    <a:pt x="2155371" y="457200"/>
                  </a:lnTo>
                  <a:lnTo>
                    <a:pt x="2313992" y="261257"/>
                  </a:lnTo>
                  <a:lnTo>
                    <a:pt x="2332653" y="0"/>
                  </a:lnTo>
                </a:path>
              </a:pathLst>
            </a:custGeom>
            <a:ln w="47625">
              <a:solidFill>
                <a:srgbClr val="FF0000"/>
              </a:solidFill>
              <a:headEnd type="arrow" w="lg" len="sm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18482" name="49 Grupo"/>
            <p:cNvGrpSpPr>
              <a:grpSpLocks/>
            </p:cNvGrpSpPr>
            <p:nvPr/>
          </p:nvGrpSpPr>
          <p:grpSpPr bwMode="auto">
            <a:xfrm>
              <a:off x="1150938" y="1082675"/>
              <a:ext cx="1644650" cy="4464050"/>
              <a:chOff x="1150300" y="1082354"/>
              <a:chExt cx="1644916" cy="4464179"/>
            </a:xfrm>
          </p:grpSpPr>
          <p:sp>
            <p:nvSpPr>
              <p:cNvPr id="86" name="85 Elipse"/>
              <p:cNvSpPr>
                <a:spLocks noChangeAspect="1"/>
              </p:cNvSpPr>
              <p:nvPr/>
            </p:nvSpPr>
            <p:spPr>
              <a:xfrm>
                <a:off x="2687249" y="1082354"/>
                <a:ext cx="107967" cy="1079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7" name="86 Elipse"/>
              <p:cNvSpPr>
                <a:spLocks noChangeAspect="1"/>
              </p:cNvSpPr>
              <p:nvPr/>
            </p:nvSpPr>
            <p:spPr>
              <a:xfrm>
                <a:off x="1682198" y="3184265"/>
                <a:ext cx="107967" cy="1079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8" name="87 Elipse"/>
              <p:cNvSpPr>
                <a:spLocks noChangeAspect="1"/>
              </p:cNvSpPr>
              <p:nvPr/>
            </p:nvSpPr>
            <p:spPr>
              <a:xfrm>
                <a:off x="1631390" y="3506537"/>
                <a:ext cx="107967" cy="1079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9" name="88 Elipse"/>
              <p:cNvSpPr>
                <a:spLocks noChangeAspect="1"/>
              </p:cNvSpPr>
              <p:nvPr/>
            </p:nvSpPr>
            <p:spPr>
              <a:xfrm>
                <a:off x="1150300" y="5438580"/>
                <a:ext cx="107967" cy="1079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</p:grp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302125" y="12700"/>
            <a:ext cx="484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>
                <a:latin typeface="Trebuchet MS" charset="0"/>
              </a:rPr>
              <a:t>Objetivos del Plan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70388" y="814388"/>
            <a:ext cx="4551362" cy="1477962"/>
          </a:xfrm>
          <a:prstGeom prst="rect">
            <a:avLst/>
          </a:prstGeom>
          <a:solidFill>
            <a:srgbClr val="9ED3D7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b="1" smtClean="0">
                <a:latin typeface="Trebuchet MS" charset="0"/>
              </a:rPr>
              <a:t>Actualizar el Plan Regulador Comunal de Paillaco, vigente desde 2007, dado que la evolución del desarrollo urbano requiere adecuar y actualizar sus normas.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79913" y="2419350"/>
            <a:ext cx="4551362" cy="923925"/>
          </a:xfrm>
          <a:prstGeom prst="rect">
            <a:avLst/>
          </a:prstGeom>
          <a:solidFill>
            <a:srgbClr val="9ED3D7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b="1" smtClean="0">
                <a:latin typeface="Trebuchet MS" charset="0"/>
              </a:rPr>
              <a:t>Incluir dentro del Plan a las localidades de Reumén y Pichorropulli, las que hoy sólo cuentan con límite urbano. </a:t>
            </a:r>
          </a:p>
        </p:txBody>
      </p:sp>
      <p:sp>
        <p:nvSpPr>
          <p:cNvPr id="115" name="114 CuadroTexto"/>
          <p:cNvSpPr txBox="1"/>
          <p:nvPr/>
        </p:nvSpPr>
        <p:spPr>
          <a:xfrm>
            <a:off x="1343025" y="376238"/>
            <a:ext cx="10128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REUMÉN </a:t>
            </a:r>
          </a:p>
        </p:txBody>
      </p:sp>
      <p:sp>
        <p:nvSpPr>
          <p:cNvPr id="116" name="115 CuadroTexto"/>
          <p:cNvSpPr txBox="1"/>
          <p:nvPr/>
        </p:nvSpPr>
        <p:spPr>
          <a:xfrm>
            <a:off x="1868488" y="2817813"/>
            <a:ext cx="11874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PAILLACO  </a:t>
            </a:r>
          </a:p>
        </p:txBody>
      </p:sp>
      <p:sp>
        <p:nvSpPr>
          <p:cNvPr id="117" name="116 CuadroTexto"/>
          <p:cNvSpPr txBox="1"/>
          <p:nvPr/>
        </p:nvSpPr>
        <p:spPr>
          <a:xfrm>
            <a:off x="96838" y="4927600"/>
            <a:ext cx="17303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PICHIRROPULLI   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498975" y="3975100"/>
            <a:ext cx="464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42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2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2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2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2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 b="1">
                <a:latin typeface="Trebuchet MS" charset="0"/>
              </a:rPr>
              <a:t>PLAN REGULADOR COMUNAL DE PAILLACO / </a:t>
            </a:r>
          </a:p>
          <a:p>
            <a:pPr eaLnBrk="1" hangingPunct="1"/>
            <a:r>
              <a:rPr lang="es-ES" sz="1400" b="1">
                <a:latin typeface="Trebuchet MS" charset="0"/>
              </a:rPr>
              <a:t>LIMITES URBANOS DE REUMEN Y PICHIRROPULLI</a:t>
            </a:r>
          </a:p>
        </p:txBody>
      </p:sp>
      <p:graphicFrame>
        <p:nvGraphicFramePr>
          <p:cNvPr id="55" name="54 Tabla"/>
          <p:cNvGraphicFramePr>
            <a:graphicFrameLocks noGrp="1"/>
          </p:cNvGraphicFramePr>
          <p:nvPr/>
        </p:nvGraphicFramePr>
        <p:xfrm>
          <a:off x="4498975" y="4487863"/>
          <a:ext cx="4235450" cy="1676400"/>
        </p:xfrm>
        <a:graphic>
          <a:graphicData uri="http://schemas.openxmlformats.org/drawingml/2006/table">
            <a:tbl>
              <a:tblPr/>
              <a:tblGrid>
                <a:gridCol w="2319338"/>
                <a:gridCol w="1228725"/>
                <a:gridCol w="687387"/>
              </a:tblGrid>
              <a:tr h="150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Área Urbana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Sup. Aprox.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3D7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Paillaco (PRC)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396,8 Ha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75,1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Reumén (Limite Urbano)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1972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74,8 Ha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Pichirropulli (Limite Urbano)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1961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56,9 Ha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0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TOTAL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528,5 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5" grpId="0"/>
      <p:bldP spid="116" grpId="0"/>
      <p:bldP spid="117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2181225"/>
            <a:ext cx="9144000" cy="1169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2493963"/>
            <a:ext cx="9144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ES" sz="2800" b="1">
                <a:latin typeface="Trebuchet MS" charset="0"/>
              </a:rPr>
              <a:t>1. PROPUESTA LOCALIDAD DE PAILLACO</a:t>
            </a:r>
          </a:p>
        </p:txBody>
      </p:sp>
      <p:pic>
        <p:nvPicPr>
          <p:cNvPr id="6149" name="Picture 5" descr="C:\Proyectos\358_Paillaco\Imagenes\paillaco_05.jp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-7233"/>
          <a:stretch>
            <a:fillRect/>
          </a:stretch>
        </p:blipFill>
        <p:spPr bwMode="auto">
          <a:xfrm>
            <a:off x="0" y="3396344"/>
            <a:ext cx="9144000" cy="246328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000" b="1">
                <a:latin typeface="Trebuchet MS" charset="0"/>
              </a:rPr>
              <a:t>INDICE PRESENTACION</a:t>
            </a:r>
          </a:p>
        </p:txBody>
      </p:sp>
      <p:sp>
        <p:nvSpPr>
          <p:cNvPr id="7" name="5 Rectángulo"/>
          <p:cNvSpPr>
            <a:spLocks noChangeArrowheads="1"/>
          </p:cNvSpPr>
          <p:nvPr/>
        </p:nvSpPr>
        <p:spPr bwMode="auto">
          <a:xfrm>
            <a:off x="287338" y="1268413"/>
            <a:ext cx="86423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es-ES" sz="2000" b="1">
                <a:latin typeface="Trebuchet MS" charset="0"/>
                <a:cs typeface="Trebuchet MS" charset="0"/>
              </a:rPr>
              <a:t>OBJETIVO DE LA PRESENTACIÓN</a:t>
            </a:r>
          </a:p>
          <a:p>
            <a:pPr marL="342900" indent="-342900" algn="just">
              <a:buFontTx/>
              <a:buAutoNum type="arabicPeriod"/>
            </a:pPr>
            <a:endParaRPr lang="es-ES" sz="2000" b="1">
              <a:latin typeface="Trebuchet MS" charset="0"/>
              <a:cs typeface="Trebuchet MS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s-ES" sz="2000" b="1">
                <a:latin typeface="Trebuchet MS" charset="0"/>
                <a:cs typeface="Trebuchet MS" charset="0"/>
              </a:rPr>
              <a:t>ANTECEDENTES</a:t>
            </a:r>
          </a:p>
          <a:p>
            <a:pPr marL="342900" indent="-342900" algn="just">
              <a:buFontTx/>
              <a:buAutoNum type="arabicPeriod"/>
            </a:pPr>
            <a:endParaRPr lang="es-ES" sz="2000" b="1">
              <a:latin typeface="Trebuchet MS" charset="0"/>
              <a:cs typeface="Trebuchet MS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s-ES" sz="2000" b="1">
                <a:latin typeface="Trebuchet MS" charset="0"/>
                <a:cs typeface="Trebuchet MS" charset="0"/>
              </a:rPr>
              <a:t>PROCESO APROBACION DEL PLAN LGUC</a:t>
            </a:r>
          </a:p>
          <a:p>
            <a:pPr marL="342900" indent="-342900" algn="just">
              <a:buFontTx/>
              <a:buAutoNum type="arabicPeriod"/>
            </a:pPr>
            <a:endParaRPr lang="es-ES" sz="2000" b="1">
              <a:latin typeface="Trebuchet MS" charset="0"/>
              <a:cs typeface="Trebuchet MS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s-ES" sz="2000" b="1">
                <a:latin typeface="Trebuchet MS" charset="0"/>
                <a:cs typeface="Trebuchet MS" charset="0"/>
              </a:rPr>
              <a:t>RESUMEN PROYECTO DEL PLAN REGULADOR COMUNAL</a:t>
            </a:r>
          </a:p>
          <a:p>
            <a:pPr marL="342900" indent="-342900" algn="just">
              <a:buFontTx/>
              <a:buAutoNum type="arabicPeriod"/>
            </a:pPr>
            <a:endParaRPr lang="es-ES" sz="2000" b="1">
              <a:latin typeface="Trebuchet MS" charset="0"/>
              <a:cs typeface="Trebuchet MS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s-ES" sz="2000" b="1">
                <a:latin typeface="Trebuchet MS" charset="0"/>
                <a:cs typeface="Trebuchet MS" charset="0"/>
              </a:rPr>
              <a:t>LO QUE VIENE</a:t>
            </a:r>
          </a:p>
          <a:p>
            <a:pPr marL="342900" indent="-342900" algn="just">
              <a:buFontTx/>
              <a:buAutoNum type="arabicPeriod"/>
            </a:pPr>
            <a:endParaRPr lang="es-ES" sz="1600" b="1">
              <a:latin typeface="Arial Narrow" charset="0"/>
            </a:endParaRPr>
          </a:p>
          <a:p>
            <a:pPr marL="342900" indent="-342900" algn="just">
              <a:buFontTx/>
              <a:buAutoNum type="arabicPeriod"/>
            </a:pPr>
            <a:endParaRPr lang="es-ES" sz="1600" b="1"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Proyectos\358_Paillaco\Planos\Etapa 4\Anteproyecto Final\Paillaco_PPt_vias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25"/>
            <a:ext cx="6145213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86 Forma libre"/>
          <p:cNvSpPr/>
          <p:nvPr/>
        </p:nvSpPr>
        <p:spPr>
          <a:xfrm>
            <a:off x="501650" y="679450"/>
            <a:ext cx="5226050" cy="5638800"/>
          </a:xfrm>
          <a:custGeom>
            <a:avLst/>
            <a:gdLst>
              <a:gd name="connsiteX0" fmla="*/ 5238750 w 5238750"/>
              <a:gd name="connsiteY0" fmla="*/ 1346200 h 4565650"/>
              <a:gd name="connsiteX1" fmla="*/ 4870450 w 5238750"/>
              <a:gd name="connsiteY1" fmla="*/ 3308350 h 4565650"/>
              <a:gd name="connsiteX2" fmla="*/ 4768850 w 5238750"/>
              <a:gd name="connsiteY2" fmla="*/ 3797300 h 4565650"/>
              <a:gd name="connsiteX3" fmla="*/ 4641850 w 5238750"/>
              <a:gd name="connsiteY3" fmla="*/ 4565650 h 4565650"/>
              <a:gd name="connsiteX4" fmla="*/ 2076450 w 5238750"/>
              <a:gd name="connsiteY4" fmla="*/ 4495800 h 4565650"/>
              <a:gd name="connsiteX5" fmla="*/ 0 w 5238750"/>
              <a:gd name="connsiteY5" fmla="*/ 1416050 h 4565650"/>
              <a:gd name="connsiteX6" fmla="*/ 247650 w 5238750"/>
              <a:gd name="connsiteY6" fmla="*/ 1422400 h 4565650"/>
              <a:gd name="connsiteX7" fmla="*/ 311150 w 5238750"/>
              <a:gd name="connsiteY7" fmla="*/ 1416050 h 4565650"/>
              <a:gd name="connsiteX8" fmla="*/ 2101850 w 5238750"/>
              <a:gd name="connsiteY8" fmla="*/ 1403350 h 4565650"/>
              <a:gd name="connsiteX9" fmla="*/ 1987550 w 5238750"/>
              <a:gd name="connsiteY9" fmla="*/ 101600 h 4565650"/>
              <a:gd name="connsiteX10" fmla="*/ 2063750 w 5238750"/>
              <a:gd name="connsiteY10" fmla="*/ 101600 h 4565650"/>
              <a:gd name="connsiteX11" fmla="*/ 2171700 w 5238750"/>
              <a:gd name="connsiteY11" fmla="*/ 69850 h 4565650"/>
              <a:gd name="connsiteX12" fmla="*/ 2241550 w 5238750"/>
              <a:gd name="connsiteY12" fmla="*/ 69850 h 4565650"/>
              <a:gd name="connsiteX13" fmla="*/ 2260600 w 5238750"/>
              <a:gd name="connsiteY13" fmla="*/ 0 h 4565650"/>
              <a:gd name="connsiteX14" fmla="*/ 2355850 w 5238750"/>
              <a:gd name="connsiteY14" fmla="*/ 0 h 4565650"/>
              <a:gd name="connsiteX15" fmla="*/ 2355850 w 5238750"/>
              <a:gd name="connsiteY15" fmla="*/ 0 h 4565650"/>
              <a:gd name="connsiteX16" fmla="*/ 2368550 w 5238750"/>
              <a:gd name="connsiteY16" fmla="*/ 69850 h 4565650"/>
              <a:gd name="connsiteX17" fmla="*/ 2546350 w 5238750"/>
              <a:gd name="connsiteY17" fmla="*/ 120650 h 4565650"/>
              <a:gd name="connsiteX18" fmla="*/ 2889250 w 5238750"/>
              <a:gd name="connsiteY18" fmla="*/ 184150 h 4565650"/>
              <a:gd name="connsiteX19" fmla="*/ 3079750 w 5238750"/>
              <a:gd name="connsiteY19" fmla="*/ 349250 h 4565650"/>
              <a:gd name="connsiteX20" fmla="*/ 3130550 w 5238750"/>
              <a:gd name="connsiteY20" fmla="*/ 520700 h 4565650"/>
              <a:gd name="connsiteX21" fmla="*/ 3251200 w 5238750"/>
              <a:gd name="connsiteY21" fmla="*/ 647700 h 4565650"/>
              <a:gd name="connsiteX22" fmla="*/ 3276600 w 5238750"/>
              <a:gd name="connsiteY22" fmla="*/ 673100 h 4565650"/>
              <a:gd name="connsiteX23" fmla="*/ 3429000 w 5238750"/>
              <a:gd name="connsiteY23" fmla="*/ 603250 h 4565650"/>
              <a:gd name="connsiteX24" fmla="*/ 3663950 w 5238750"/>
              <a:gd name="connsiteY24" fmla="*/ 596900 h 4565650"/>
              <a:gd name="connsiteX25" fmla="*/ 3975100 w 5238750"/>
              <a:gd name="connsiteY25" fmla="*/ 723900 h 4565650"/>
              <a:gd name="connsiteX26" fmla="*/ 4019550 w 5238750"/>
              <a:gd name="connsiteY26" fmla="*/ 768350 h 4565650"/>
              <a:gd name="connsiteX27" fmla="*/ 4044950 w 5238750"/>
              <a:gd name="connsiteY27" fmla="*/ 781050 h 4565650"/>
              <a:gd name="connsiteX28" fmla="*/ 4152900 w 5238750"/>
              <a:gd name="connsiteY28" fmla="*/ 889000 h 4565650"/>
              <a:gd name="connsiteX29" fmla="*/ 4286250 w 5238750"/>
              <a:gd name="connsiteY29" fmla="*/ 946150 h 4565650"/>
              <a:gd name="connsiteX30" fmla="*/ 4438650 w 5238750"/>
              <a:gd name="connsiteY30" fmla="*/ 914400 h 4565650"/>
              <a:gd name="connsiteX31" fmla="*/ 4610100 w 5238750"/>
              <a:gd name="connsiteY31" fmla="*/ 1003300 h 4565650"/>
              <a:gd name="connsiteX32" fmla="*/ 4711700 w 5238750"/>
              <a:gd name="connsiteY32" fmla="*/ 1136650 h 4565650"/>
              <a:gd name="connsiteX33" fmla="*/ 4730750 w 5238750"/>
              <a:gd name="connsiteY33" fmla="*/ 1257300 h 4565650"/>
              <a:gd name="connsiteX34" fmla="*/ 5238750 w 5238750"/>
              <a:gd name="connsiteY34" fmla="*/ 1346200 h 4565650"/>
              <a:gd name="connsiteX0" fmla="*/ 5238750 w 5238750"/>
              <a:gd name="connsiteY0" fmla="*/ 1346200 h 5638800"/>
              <a:gd name="connsiteX1" fmla="*/ 4870450 w 5238750"/>
              <a:gd name="connsiteY1" fmla="*/ 3308350 h 5638800"/>
              <a:gd name="connsiteX2" fmla="*/ 4768850 w 5238750"/>
              <a:gd name="connsiteY2" fmla="*/ 3797300 h 5638800"/>
              <a:gd name="connsiteX3" fmla="*/ 4641850 w 5238750"/>
              <a:gd name="connsiteY3" fmla="*/ 4565650 h 5638800"/>
              <a:gd name="connsiteX4" fmla="*/ 4432300 w 5238750"/>
              <a:gd name="connsiteY4" fmla="*/ 5638800 h 5638800"/>
              <a:gd name="connsiteX5" fmla="*/ 2076450 w 5238750"/>
              <a:gd name="connsiteY5" fmla="*/ 4495800 h 5638800"/>
              <a:gd name="connsiteX6" fmla="*/ 0 w 5238750"/>
              <a:gd name="connsiteY6" fmla="*/ 1416050 h 5638800"/>
              <a:gd name="connsiteX7" fmla="*/ 247650 w 5238750"/>
              <a:gd name="connsiteY7" fmla="*/ 1422400 h 5638800"/>
              <a:gd name="connsiteX8" fmla="*/ 311150 w 5238750"/>
              <a:gd name="connsiteY8" fmla="*/ 1416050 h 5638800"/>
              <a:gd name="connsiteX9" fmla="*/ 2101850 w 5238750"/>
              <a:gd name="connsiteY9" fmla="*/ 1403350 h 5638800"/>
              <a:gd name="connsiteX10" fmla="*/ 1987550 w 5238750"/>
              <a:gd name="connsiteY10" fmla="*/ 101600 h 5638800"/>
              <a:gd name="connsiteX11" fmla="*/ 2063750 w 5238750"/>
              <a:gd name="connsiteY11" fmla="*/ 101600 h 5638800"/>
              <a:gd name="connsiteX12" fmla="*/ 2171700 w 5238750"/>
              <a:gd name="connsiteY12" fmla="*/ 69850 h 5638800"/>
              <a:gd name="connsiteX13" fmla="*/ 2241550 w 5238750"/>
              <a:gd name="connsiteY13" fmla="*/ 69850 h 5638800"/>
              <a:gd name="connsiteX14" fmla="*/ 2260600 w 5238750"/>
              <a:gd name="connsiteY14" fmla="*/ 0 h 5638800"/>
              <a:gd name="connsiteX15" fmla="*/ 2355850 w 5238750"/>
              <a:gd name="connsiteY15" fmla="*/ 0 h 5638800"/>
              <a:gd name="connsiteX16" fmla="*/ 2355850 w 5238750"/>
              <a:gd name="connsiteY16" fmla="*/ 0 h 5638800"/>
              <a:gd name="connsiteX17" fmla="*/ 2368550 w 5238750"/>
              <a:gd name="connsiteY17" fmla="*/ 69850 h 5638800"/>
              <a:gd name="connsiteX18" fmla="*/ 2546350 w 5238750"/>
              <a:gd name="connsiteY18" fmla="*/ 120650 h 5638800"/>
              <a:gd name="connsiteX19" fmla="*/ 2889250 w 5238750"/>
              <a:gd name="connsiteY19" fmla="*/ 184150 h 5638800"/>
              <a:gd name="connsiteX20" fmla="*/ 3079750 w 5238750"/>
              <a:gd name="connsiteY20" fmla="*/ 349250 h 5638800"/>
              <a:gd name="connsiteX21" fmla="*/ 3130550 w 5238750"/>
              <a:gd name="connsiteY21" fmla="*/ 520700 h 5638800"/>
              <a:gd name="connsiteX22" fmla="*/ 3251200 w 5238750"/>
              <a:gd name="connsiteY22" fmla="*/ 647700 h 5638800"/>
              <a:gd name="connsiteX23" fmla="*/ 3276600 w 5238750"/>
              <a:gd name="connsiteY23" fmla="*/ 673100 h 5638800"/>
              <a:gd name="connsiteX24" fmla="*/ 3429000 w 5238750"/>
              <a:gd name="connsiteY24" fmla="*/ 603250 h 5638800"/>
              <a:gd name="connsiteX25" fmla="*/ 3663950 w 5238750"/>
              <a:gd name="connsiteY25" fmla="*/ 596900 h 5638800"/>
              <a:gd name="connsiteX26" fmla="*/ 3975100 w 5238750"/>
              <a:gd name="connsiteY26" fmla="*/ 723900 h 5638800"/>
              <a:gd name="connsiteX27" fmla="*/ 4019550 w 5238750"/>
              <a:gd name="connsiteY27" fmla="*/ 768350 h 5638800"/>
              <a:gd name="connsiteX28" fmla="*/ 4044950 w 5238750"/>
              <a:gd name="connsiteY28" fmla="*/ 781050 h 5638800"/>
              <a:gd name="connsiteX29" fmla="*/ 4152900 w 5238750"/>
              <a:gd name="connsiteY29" fmla="*/ 889000 h 5638800"/>
              <a:gd name="connsiteX30" fmla="*/ 4286250 w 5238750"/>
              <a:gd name="connsiteY30" fmla="*/ 946150 h 5638800"/>
              <a:gd name="connsiteX31" fmla="*/ 4438650 w 5238750"/>
              <a:gd name="connsiteY31" fmla="*/ 914400 h 5638800"/>
              <a:gd name="connsiteX32" fmla="*/ 4610100 w 5238750"/>
              <a:gd name="connsiteY32" fmla="*/ 1003300 h 5638800"/>
              <a:gd name="connsiteX33" fmla="*/ 4711700 w 5238750"/>
              <a:gd name="connsiteY33" fmla="*/ 1136650 h 5638800"/>
              <a:gd name="connsiteX34" fmla="*/ 4730750 w 5238750"/>
              <a:gd name="connsiteY34" fmla="*/ 1257300 h 5638800"/>
              <a:gd name="connsiteX35" fmla="*/ 5238750 w 5238750"/>
              <a:gd name="connsiteY35" fmla="*/ 1346200 h 5638800"/>
              <a:gd name="connsiteX0" fmla="*/ 5238750 w 5238750"/>
              <a:gd name="connsiteY0" fmla="*/ 1346200 h 5638800"/>
              <a:gd name="connsiteX1" fmla="*/ 4870450 w 5238750"/>
              <a:gd name="connsiteY1" fmla="*/ 3308350 h 5638800"/>
              <a:gd name="connsiteX2" fmla="*/ 4768850 w 5238750"/>
              <a:gd name="connsiteY2" fmla="*/ 3797300 h 5638800"/>
              <a:gd name="connsiteX3" fmla="*/ 4641850 w 5238750"/>
              <a:gd name="connsiteY3" fmla="*/ 4565650 h 5638800"/>
              <a:gd name="connsiteX4" fmla="*/ 4432300 w 5238750"/>
              <a:gd name="connsiteY4" fmla="*/ 5638800 h 5638800"/>
              <a:gd name="connsiteX5" fmla="*/ 4292600 w 5238750"/>
              <a:gd name="connsiteY5" fmla="*/ 5575300 h 5638800"/>
              <a:gd name="connsiteX6" fmla="*/ 2076450 w 5238750"/>
              <a:gd name="connsiteY6" fmla="*/ 4495800 h 5638800"/>
              <a:gd name="connsiteX7" fmla="*/ 0 w 5238750"/>
              <a:gd name="connsiteY7" fmla="*/ 1416050 h 5638800"/>
              <a:gd name="connsiteX8" fmla="*/ 247650 w 5238750"/>
              <a:gd name="connsiteY8" fmla="*/ 1422400 h 5638800"/>
              <a:gd name="connsiteX9" fmla="*/ 311150 w 5238750"/>
              <a:gd name="connsiteY9" fmla="*/ 1416050 h 5638800"/>
              <a:gd name="connsiteX10" fmla="*/ 2101850 w 5238750"/>
              <a:gd name="connsiteY10" fmla="*/ 1403350 h 5638800"/>
              <a:gd name="connsiteX11" fmla="*/ 1987550 w 5238750"/>
              <a:gd name="connsiteY11" fmla="*/ 101600 h 5638800"/>
              <a:gd name="connsiteX12" fmla="*/ 2063750 w 5238750"/>
              <a:gd name="connsiteY12" fmla="*/ 101600 h 5638800"/>
              <a:gd name="connsiteX13" fmla="*/ 2171700 w 5238750"/>
              <a:gd name="connsiteY13" fmla="*/ 69850 h 5638800"/>
              <a:gd name="connsiteX14" fmla="*/ 2241550 w 5238750"/>
              <a:gd name="connsiteY14" fmla="*/ 69850 h 5638800"/>
              <a:gd name="connsiteX15" fmla="*/ 2260600 w 5238750"/>
              <a:gd name="connsiteY15" fmla="*/ 0 h 5638800"/>
              <a:gd name="connsiteX16" fmla="*/ 2355850 w 5238750"/>
              <a:gd name="connsiteY16" fmla="*/ 0 h 5638800"/>
              <a:gd name="connsiteX17" fmla="*/ 2355850 w 5238750"/>
              <a:gd name="connsiteY17" fmla="*/ 0 h 5638800"/>
              <a:gd name="connsiteX18" fmla="*/ 2368550 w 5238750"/>
              <a:gd name="connsiteY18" fmla="*/ 69850 h 5638800"/>
              <a:gd name="connsiteX19" fmla="*/ 2546350 w 5238750"/>
              <a:gd name="connsiteY19" fmla="*/ 120650 h 5638800"/>
              <a:gd name="connsiteX20" fmla="*/ 2889250 w 5238750"/>
              <a:gd name="connsiteY20" fmla="*/ 184150 h 5638800"/>
              <a:gd name="connsiteX21" fmla="*/ 3079750 w 5238750"/>
              <a:gd name="connsiteY21" fmla="*/ 349250 h 5638800"/>
              <a:gd name="connsiteX22" fmla="*/ 3130550 w 5238750"/>
              <a:gd name="connsiteY22" fmla="*/ 520700 h 5638800"/>
              <a:gd name="connsiteX23" fmla="*/ 3251200 w 5238750"/>
              <a:gd name="connsiteY23" fmla="*/ 647700 h 5638800"/>
              <a:gd name="connsiteX24" fmla="*/ 3276600 w 5238750"/>
              <a:gd name="connsiteY24" fmla="*/ 673100 h 5638800"/>
              <a:gd name="connsiteX25" fmla="*/ 3429000 w 5238750"/>
              <a:gd name="connsiteY25" fmla="*/ 603250 h 5638800"/>
              <a:gd name="connsiteX26" fmla="*/ 3663950 w 5238750"/>
              <a:gd name="connsiteY26" fmla="*/ 596900 h 5638800"/>
              <a:gd name="connsiteX27" fmla="*/ 3975100 w 5238750"/>
              <a:gd name="connsiteY27" fmla="*/ 723900 h 5638800"/>
              <a:gd name="connsiteX28" fmla="*/ 4019550 w 5238750"/>
              <a:gd name="connsiteY28" fmla="*/ 768350 h 5638800"/>
              <a:gd name="connsiteX29" fmla="*/ 4044950 w 5238750"/>
              <a:gd name="connsiteY29" fmla="*/ 781050 h 5638800"/>
              <a:gd name="connsiteX30" fmla="*/ 4152900 w 5238750"/>
              <a:gd name="connsiteY30" fmla="*/ 889000 h 5638800"/>
              <a:gd name="connsiteX31" fmla="*/ 4286250 w 5238750"/>
              <a:gd name="connsiteY31" fmla="*/ 946150 h 5638800"/>
              <a:gd name="connsiteX32" fmla="*/ 4438650 w 5238750"/>
              <a:gd name="connsiteY32" fmla="*/ 914400 h 5638800"/>
              <a:gd name="connsiteX33" fmla="*/ 4610100 w 5238750"/>
              <a:gd name="connsiteY33" fmla="*/ 1003300 h 5638800"/>
              <a:gd name="connsiteX34" fmla="*/ 4711700 w 5238750"/>
              <a:gd name="connsiteY34" fmla="*/ 1136650 h 5638800"/>
              <a:gd name="connsiteX35" fmla="*/ 4730750 w 5238750"/>
              <a:gd name="connsiteY35" fmla="*/ 1257300 h 5638800"/>
              <a:gd name="connsiteX36" fmla="*/ 5238750 w 5238750"/>
              <a:gd name="connsiteY36" fmla="*/ 1346200 h 5638800"/>
              <a:gd name="connsiteX0" fmla="*/ 5238750 w 5238750"/>
              <a:gd name="connsiteY0" fmla="*/ 1346200 h 5638800"/>
              <a:gd name="connsiteX1" fmla="*/ 4870450 w 5238750"/>
              <a:gd name="connsiteY1" fmla="*/ 3308350 h 5638800"/>
              <a:gd name="connsiteX2" fmla="*/ 4768850 w 5238750"/>
              <a:gd name="connsiteY2" fmla="*/ 3797300 h 5638800"/>
              <a:gd name="connsiteX3" fmla="*/ 4641850 w 5238750"/>
              <a:gd name="connsiteY3" fmla="*/ 4565650 h 5638800"/>
              <a:gd name="connsiteX4" fmla="*/ 4432300 w 5238750"/>
              <a:gd name="connsiteY4" fmla="*/ 5638800 h 5638800"/>
              <a:gd name="connsiteX5" fmla="*/ 4292600 w 5238750"/>
              <a:gd name="connsiteY5" fmla="*/ 5575300 h 5638800"/>
              <a:gd name="connsiteX6" fmla="*/ 2870200 w 5238750"/>
              <a:gd name="connsiteY6" fmla="*/ 5607050 h 5638800"/>
              <a:gd name="connsiteX7" fmla="*/ 2076450 w 5238750"/>
              <a:gd name="connsiteY7" fmla="*/ 4495800 h 5638800"/>
              <a:gd name="connsiteX8" fmla="*/ 0 w 5238750"/>
              <a:gd name="connsiteY8" fmla="*/ 1416050 h 5638800"/>
              <a:gd name="connsiteX9" fmla="*/ 247650 w 5238750"/>
              <a:gd name="connsiteY9" fmla="*/ 1422400 h 5638800"/>
              <a:gd name="connsiteX10" fmla="*/ 311150 w 5238750"/>
              <a:gd name="connsiteY10" fmla="*/ 1416050 h 5638800"/>
              <a:gd name="connsiteX11" fmla="*/ 2101850 w 5238750"/>
              <a:gd name="connsiteY11" fmla="*/ 1403350 h 5638800"/>
              <a:gd name="connsiteX12" fmla="*/ 1987550 w 5238750"/>
              <a:gd name="connsiteY12" fmla="*/ 101600 h 5638800"/>
              <a:gd name="connsiteX13" fmla="*/ 2063750 w 5238750"/>
              <a:gd name="connsiteY13" fmla="*/ 101600 h 5638800"/>
              <a:gd name="connsiteX14" fmla="*/ 2171700 w 5238750"/>
              <a:gd name="connsiteY14" fmla="*/ 69850 h 5638800"/>
              <a:gd name="connsiteX15" fmla="*/ 2241550 w 5238750"/>
              <a:gd name="connsiteY15" fmla="*/ 69850 h 5638800"/>
              <a:gd name="connsiteX16" fmla="*/ 2260600 w 5238750"/>
              <a:gd name="connsiteY16" fmla="*/ 0 h 5638800"/>
              <a:gd name="connsiteX17" fmla="*/ 2355850 w 5238750"/>
              <a:gd name="connsiteY17" fmla="*/ 0 h 5638800"/>
              <a:gd name="connsiteX18" fmla="*/ 2355850 w 5238750"/>
              <a:gd name="connsiteY18" fmla="*/ 0 h 5638800"/>
              <a:gd name="connsiteX19" fmla="*/ 2368550 w 5238750"/>
              <a:gd name="connsiteY19" fmla="*/ 69850 h 5638800"/>
              <a:gd name="connsiteX20" fmla="*/ 2546350 w 5238750"/>
              <a:gd name="connsiteY20" fmla="*/ 120650 h 5638800"/>
              <a:gd name="connsiteX21" fmla="*/ 2889250 w 5238750"/>
              <a:gd name="connsiteY21" fmla="*/ 184150 h 5638800"/>
              <a:gd name="connsiteX22" fmla="*/ 3079750 w 5238750"/>
              <a:gd name="connsiteY22" fmla="*/ 349250 h 5638800"/>
              <a:gd name="connsiteX23" fmla="*/ 3130550 w 5238750"/>
              <a:gd name="connsiteY23" fmla="*/ 520700 h 5638800"/>
              <a:gd name="connsiteX24" fmla="*/ 3251200 w 5238750"/>
              <a:gd name="connsiteY24" fmla="*/ 647700 h 5638800"/>
              <a:gd name="connsiteX25" fmla="*/ 3276600 w 5238750"/>
              <a:gd name="connsiteY25" fmla="*/ 673100 h 5638800"/>
              <a:gd name="connsiteX26" fmla="*/ 3429000 w 5238750"/>
              <a:gd name="connsiteY26" fmla="*/ 603250 h 5638800"/>
              <a:gd name="connsiteX27" fmla="*/ 3663950 w 5238750"/>
              <a:gd name="connsiteY27" fmla="*/ 596900 h 5638800"/>
              <a:gd name="connsiteX28" fmla="*/ 3975100 w 5238750"/>
              <a:gd name="connsiteY28" fmla="*/ 723900 h 5638800"/>
              <a:gd name="connsiteX29" fmla="*/ 4019550 w 5238750"/>
              <a:gd name="connsiteY29" fmla="*/ 768350 h 5638800"/>
              <a:gd name="connsiteX30" fmla="*/ 4044950 w 5238750"/>
              <a:gd name="connsiteY30" fmla="*/ 781050 h 5638800"/>
              <a:gd name="connsiteX31" fmla="*/ 4152900 w 5238750"/>
              <a:gd name="connsiteY31" fmla="*/ 889000 h 5638800"/>
              <a:gd name="connsiteX32" fmla="*/ 4286250 w 5238750"/>
              <a:gd name="connsiteY32" fmla="*/ 946150 h 5638800"/>
              <a:gd name="connsiteX33" fmla="*/ 4438650 w 5238750"/>
              <a:gd name="connsiteY33" fmla="*/ 914400 h 5638800"/>
              <a:gd name="connsiteX34" fmla="*/ 4610100 w 5238750"/>
              <a:gd name="connsiteY34" fmla="*/ 1003300 h 5638800"/>
              <a:gd name="connsiteX35" fmla="*/ 4711700 w 5238750"/>
              <a:gd name="connsiteY35" fmla="*/ 1136650 h 5638800"/>
              <a:gd name="connsiteX36" fmla="*/ 4730750 w 5238750"/>
              <a:gd name="connsiteY36" fmla="*/ 1257300 h 5638800"/>
              <a:gd name="connsiteX37" fmla="*/ 5238750 w 5238750"/>
              <a:gd name="connsiteY37" fmla="*/ 1346200 h 5638800"/>
              <a:gd name="connsiteX0" fmla="*/ 5238750 w 5238750"/>
              <a:gd name="connsiteY0" fmla="*/ 1346200 h 5638800"/>
              <a:gd name="connsiteX1" fmla="*/ 4870450 w 5238750"/>
              <a:gd name="connsiteY1" fmla="*/ 3308350 h 5638800"/>
              <a:gd name="connsiteX2" fmla="*/ 4768850 w 5238750"/>
              <a:gd name="connsiteY2" fmla="*/ 3797300 h 5638800"/>
              <a:gd name="connsiteX3" fmla="*/ 4641850 w 5238750"/>
              <a:gd name="connsiteY3" fmla="*/ 4565650 h 5638800"/>
              <a:gd name="connsiteX4" fmla="*/ 4432300 w 5238750"/>
              <a:gd name="connsiteY4" fmla="*/ 5638800 h 5638800"/>
              <a:gd name="connsiteX5" fmla="*/ 4292600 w 5238750"/>
              <a:gd name="connsiteY5" fmla="*/ 5575300 h 5638800"/>
              <a:gd name="connsiteX6" fmla="*/ 2870200 w 5238750"/>
              <a:gd name="connsiteY6" fmla="*/ 5607050 h 5638800"/>
              <a:gd name="connsiteX7" fmla="*/ 2076450 w 5238750"/>
              <a:gd name="connsiteY7" fmla="*/ 4495800 h 5638800"/>
              <a:gd name="connsiteX8" fmla="*/ 0 w 5238750"/>
              <a:gd name="connsiteY8" fmla="*/ 1416050 h 5638800"/>
              <a:gd name="connsiteX9" fmla="*/ 247650 w 5238750"/>
              <a:gd name="connsiteY9" fmla="*/ 1422400 h 5638800"/>
              <a:gd name="connsiteX10" fmla="*/ 2101850 w 5238750"/>
              <a:gd name="connsiteY10" fmla="*/ 1403350 h 5638800"/>
              <a:gd name="connsiteX11" fmla="*/ 1987550 w 5238750"/>
              <a:gd name="connsiteY11" fmla="*/ 101600 h 5638800"/>
              <a:gd name="connsiteX12" fmla="*/ 2063750 w 5238750"/>
              <a:gd name="connsiteY12" fmla="*/ 101600 h 5638800"/>
              <a:gd name="connsiteX13" fmla="*/ 2171700 w 5238750"/>
              <a:gd name="connsiteY13" fmla="*/ 69850 h 5638800"/>
              <a:gd name="connsiteX14" fmla="*/ 2241550 w 5238750"/>
              <a:gd name="connsiteY14" fmla="*/ 69850 h 5638800"/>
              <a:gd name="connsiteX15" fmla="*/ 2260600 w 5238750"/>
              <a:gd name="connsiteY15" fmla="*/ 0 h 5638800"/>
              <a:gd name="connsiteX16" fmla="*/ 2355850 w 5238750"/>
              <a:gd name="connsiteY16" fmla="*/ 0 h 5638800"/>
              <a:gd name="connsiteX17" fmla="*/ 2355850 w 5238750"/>
              <a:gd name="connsiteY17" fmla="*/ 0 h 5638800"/>
              <a:gd name="connsiteX18" fmla="*/ 2368550 w 5238750"/>
              <a:gd name="connsiteY18" fmla="*/ 69850 h 5638800"/>
              <a:gd name="connsiteX19" fmla="*/ 2546350 w 5238750"/>
              <a:gd name="connsiteY19" fmla="*/ 120650 h 5638800"/>
              <a:gd name="connsiteX20" fmla="*/ 2889250 w 5238750"/>
              <a:gd name="connsiteY20" fmla="*/ 184150 h 5638800"/>
              <a:gd name="connsiteX21" fmla="*/ 3079750 w 5238750"/>
              <a:gd name="connsiteY21" fmla="*/ 349250 h 5638800"/>
              <a:gd name="connsiteX22" fmla="*/ 3130550 w 5238750"/>
              <a:gd name="connsiteY22" fmla="*/ 520700 h 5638800"/>
              <a:gd name="connsiteX23" fmla="*/ 3251200 w 5238750"/>
              <a:gd name="connsiteY23" fmla="*/ 647700 h 5638800"/>
              <a:gd name="connsiteX24" fmla="*/ 3276600 w 5238750"/>
              <a:gd name="connsiteY24" fmla="*/ 673100 h 5638800"/>
              <a:gd name="connsiteX25" fmla="*/ 3429000 w 5238750"/>
              <a:gd name="connsiteY25" fmla="*/ 603250 h 5638800"/>
              <a:gd name="connsiteX26" fmla="*/ 3663950 w 5238750"/>
              <a:gd name="connsiteY26" fmla="*/ 596900 h 5638800"/>
              <a:gd name="connsiteX27" fmla="*/ 3975100 w 5238750"/>
              <a:gd name="connsiteY27" fmla="*/ 723900 h 5638800"/>
              <a:gd name="connsiteX28" fmla="*/ 4019550 w 5238750"/>
              <a:gd name="connsiteY28" fmla="*/ 768350 h 5638800"/>
              <a:gd name="connsiteX29" fmla="*/ 4044950 w 5238750"/>
              <a:gd name="connsiteY29" fmla="*/ 781050 h 5638800"/>
              <a:gd name="connsiteX30" fmla="*/ 4152900 w 5238750"/>
              <a:gd name="connsiteY30" fmla="*/ 889000 h 5638800"/>
              <a:gd name="connsiteX31" fmla="*/ 4286250 w 5238750"/>
              <a:gd name="connsiteY31" fmla="*/ 946150 h 5638800"/>
              <a:gd name="connsiteX32" fmla="*/ 4438650 w 5238750"/>
              <a:gd name="connsiteY32" fmla="*/ 914400 h 5638800"/>
              <a:gd name="connsiteX33" fmla="*/ 4610100 w 5238750"/>
              <a:gd name="connsiteY33" fmla="*/ 1003300 h 5638800"/>
              <a:gd name="connsiteX34" fmla="*/ 4711700 w 5238750"/>
              <a:gd name="connsiteY34" fmla="*/ 1136650 h 5638800"/>
              <a:gd name="connsiteX35" fmla="*/ 4730750 w 5238750"/>
              <a:gd name="connsiteY35" fmla="*/ 1257300 h 5638800"/>
              <a:gd name="connsiteX36" fmla="*/ 5238750 w 5238750"/>
              <a:gd name="connsiteY36" fmla="*/ 1346200 h 5638800"/>
              <a:gd name="connsiteX0" fmla="*/ 5226050 w 5226050"/>
              <a:gd name="connsiteY0" fmla="*/ 1346200 h 5638800"/>
              <a:gd name="connsiteX1" fmla="*/ 4857750 w 5226050"/>
              <a:gd name="connsiteY1" fmla="*/ 3308350 h 5638800"/>
              <a:gd name="connsiteX2" fmla="*/ 4756150 w 5226050"/>
              <a:gd name="connsiteY2" fmla="*/ 3797300 h 5638800"/>
              <a:gd name="connsiteX3" fmla="*/ 4629150 w 5226050"/>
              <a:gd name="connsiteY3" fmla="*/ 4565650 h 5638800"/>
              <a:gd name="connsiteX4" fmla="*/ 4419600 w 5226050"/>
              <a:gd name="connsiteY4" fmla="*/ 5638800 h 5638800"/>
              <a:gd name="connsiteX5" fmla="*/ 4279900 w 5226050"/>
              <a:gd name="connsiteY5" fmla="*/ 5575300 h 5638800"/>
              <a:gd name="connsiteX6" fmla="*/ 2857500 w 5226050"/>
              <a:gd name="connsiteY6" fmla="*/ 5607050 h 5638800"/>
              <a:gd name="connsiteX7" fmla="*/ 2063750 w 5226050"/>
              <a:gd name="connsiteY7" fmla="*/ 4495800 h 5638800"/>
              <a:gd name="connsiteX8" fmla="*/ 0 w 5226050"/>
              <a:gd name="connsiteY8" fmla="*/ 1422400 h 5638800"/>
              <a:gd name="connsiteX9" fmla="*/ 234950 w 5226050"/>
              <a:gd name="connsiteY9" fmla="*/ 1422400 h 5638800"/>
              <a:gd name="connsiteX10" fmla="*/ 2089150 w 5226050"/>
              <a:gd name="connsiteY10" fmla="*/ 1403350 h 5638800"/>
              <a:gd name="connsiteX11" fmla="*/ 1974850 w 5226050"/>
              <a:gd name="connsiteY11" fmla="*/ 101600 h 5638800"/>
              <a:gd name="connsiteX12" fmla="*/ 2051050 w 5226050"/>
              <a:gd name="connsiteY12" fmla="*/ 101600 h 5638800"/>
              <a:gd name="connsiteX13" fmla="*/ 2159000 w 5226050"/>
              <a:gd name="connsiteY13" fmla="*/ 69850 h 5638800"/>
              <a:gd name="connsiteX14" fmla="*/ 2228850 w 5226050"/>
              <a:gd name="connsiteY14" fmla="*/ 69850 h 5638800"/>
              <a:gd name="connsiteX15" fmla="*/ 2247900 w 5226050"/>
              <a:gd name="connsiteY15" fmla="*/ 0 h 5638800"/>
              <a:gd name="connsiteX16" fmla="*/ 2343150 w 5226050"/>
              <a:gd name="connsiteY16" fmla="*/ 0 h 5638800"/>
              <a:gd name="connsiteX17" fmla="*/ 2343150 w 5226050"/>
              <a:gd name="connsiteY17" fmla="*/ 0 h 5638800"/>
              <a:gd name="connsiteX18" fmla="*/ 2355850 w 5226050"/>
              <a:gd name="connsiteY18" fmla="*/ 69850 h 5638800"/>
              <a:gd name="connsiteX19" fmla="*/ 2533650 w 5226050"/>
              <a:gd name="connsiteY19" fmla="*/ 120650 h 5638800"/>
              <a:gd name="connsiteX20" fmla="*/ 2876550 w 5226050"/>
              <a:gd name="connsiteY20" fmla="*/ 184150 h 5638800"/>
              <a:gd name="connsiteX21" fmla="*/ 3067050 w 5226050"/>
              <a:gd name="connsiteY21" fmla="*/ 349250 h 5638800"/>
              <a:gd name="connsiteX22" fmla="*/ 3117850 w 5226050"/>
              <a:gd name="connsiteY22" fmla="*/ 520700 h 5638800"/>
              <a:gd name="connsiteX23" fmla="*/ 3238500 w 5226050"/>
              <a:gd name="connsiteY23" fmla="*/ 647700 h 5638800"/>
              <a:gd name="connsiteX24" fmla="*/ 3263900 w 5226050"/>
              <a:gd name="connsiteY24" fmla="*/ 673100 h 5638800"/>
              <a:gd name="connsiteX25" fmla="*/ 3416300 w 5226050"/>
              <a:gd name="connsiteY25" fmla="*/ 603250 h 5638800"/>
              <a:gd name="connsiteX26" fmla="*/ 3651250 w 5226050"/>
              <a:gd name="connsiteY26" fmla="*/ 596900 h 5638800"/>
              <a:gd name="connsiteX27" fmla="*/ 3962400 w 5226050"/>
              <a:gd name="connsiteY27" fmla="*/ 723900 h 5638800"/>
              <a:gd name="connsiteX28" fmla="*/ 4006850 w 5226050"/>
              <a:gd name="connsiteY28" fmla="*/ 768350 h 5638800"/>
              <a:gd name="connsiteX29" fmla="*/ 4032250 w 5226050"/>
              <a:gd name="connsiteY29" fmla="*/ 781050 h 5638800"/>
              <a:gd name="connsiteX30" fmla="*/ 4140200 w 5226050"/>
              <a:gd name="connsiteY30" fmla="*/ 889000 h 5638800"/>
              <a:gd name="connsiteX31" fmla="*/ 4273550 w 5226050"/>
              <a:gd name="connsiteY31" fmla="*/ 946150 h 5638800"/>
              <a:gd name="connsiteX32" fmla="*/ 4425950 w 5226050"/>
              <a:gd name="connsiteY32" fmla="*/ 914400 h 5638800"/>
              <a:gd name="connsiteX33" fmla="*/ 4597400 w 5226050"/>
              <a:gd name="connsiteY33" fmla="*/ 1003300 h 5638800"/>
              <a:gd name="connsiteX34" fmla="*/ 4699000 w 5226050"/>
              <a:gd name="connsiteY34" fmla="*/ 1136650 h 5638800"/>
              <a:gd name="connsiteX35" fmla="*/ 4718050 w 5226050"/>
              <a:gd name="connsiteY35" fmla="*/ 1257300 h 5638800"/>
              <a:gd name="connsiteX36" fmla="*/ 5226050 w 5226050"/>
              <a:gd name="connsiteY36" fmla="*/ 13462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6050" h="5638800">
                <a:moveTo>
                  <a:pt x="5226050" y="1346200"/>
                </a:moveTo>
                <a:lnTo>
                  <a:pt x="4857750" y="3308350"/>
                </a:lnTo>
                <a:lnTo>
                  <a:pt x="4756150" y="3797300"/>
                </a:lnTo>
                <a:lnTo>
                  <a:pt x="4629150" y="4565650"/>
                </a:lnTo>
                <a:lnTo>
                  <a:pt x="4419600" y="5638800"/>
                </a:lnTo>
                <a:lnTo>
                  <a:pt x="4279900" y="5575300"/>
                </a:lnTo>
                <a:lnTo>
                  <a:pt x="2857500" y="5607050"/>
                </a:lnTo>
                <a:lnTo>
                  <a:pt x="2063750" y="4495800"/>
                </a:lnTo>
                <a:lnTo>
                  <a:pt x="0" y="1422400"/>
                </a:lnTo>
                <a:lnTo>
                  <a:pt x="234950" y="1422400"/>
                </a:lnTo>
                <a:lnTo>
                  <a:pt x="2089150" y="1403350"/>
                </a:lnTo>
                <a:lnTo>
                  <a:pt x="1974850" y="101600"/>
                </a:lnTo>
                <a:lnTo>
                  <a:pt x="2051050" y="101600"/>
                </a:lnTo>
                <a:lnTo>
                  <a:pt x="2159000" y="69850"/>
                </a:lnTo>
                <a:lnTo>
                  <a:pt x="2228850" y="69850"/>
                </a:lnTo>
                <a:lnTo>
                  <a:pt x="2247900" y="0"/>
                </a:lnTo>
                <a:lnTo>
                  <a:pt x="2343150" y="0"/>
                </a:lnTo>
                <a:lnTo>
                  <a:pt x="2343150" y="0"/>
                </a:lnTo>
                <a:lnTo>
                  <a:pt x="2355850" y="69850"/>
                </a:lnTo>
                <a:lnTo>
                  <a:pt x="2533650" y="120650"/>
                </a:lnTo>
                <a:lnTo>
                  <a:pt x="2876550" y="184150"/>
                </a:lnTo>
                <a:lnTo>
                  <a:pt x="3067050" y="349250"/>
                </a:lnTo>
                <a:lnTo>
                  <a:pt x="3117850" y="520700"/>
                </a:lnTo>
                <a:lnTo>
                  <a:pt x="3238500" y="647700"/>
                </a:lnTo>
                <a:lnTo>
                  <a:pt x="3263900" y="673100"/>
                </a:lnTo>
                <a:lnTo>
                  <a:pt x="3416300" y="603250"/>
                </a:lnTo>
                <a:lnTo>
                  <a:pt x="3651250" y="596900"/>
                </a:lnTo>
                <a:lnTo>
                  <a:pt x="3962400" y="723900"/>
                </a:lnTo>
                <a:cubicBezTo>
                  <a:pt x="3977217" y="738717"/>
                  <a:pt x="3990633" y="755081"/>
                  <a:pt x="4006850" y="768350"/>
                </a:cubicBezTo>
                <a:cubicBezTo>
                  <a:pt x="4014176" y="774344"/>
                  <a:pt x="4032250" y="781050"/>
                  <a:pt x="4032250" y="781050"/>
                </a:cubicBezTo>
                <a:lnTo>
                  <a:pt x="4140200" y="889000"/>
                </a:lnTo>
                <a:lnTo>
                  <a:pt x="4273550" y="946150"/>
                </a:lnTo>
                <a:lnTo>
                  <a:pt x="4425950" y="914400"/>
                </a:lnTo>
                <a:lnTo>
                  <a:pt x="4597400" y="1003300"/>
                </a:lnTo>
                <a:lnTo>
                  <a:pt x="4699000" y="1136650"/>
                </a:lnTo>
                <a:lnTo>
                  <a:pt x="4718050" y="1257300"/>
                </a:lnTo>
                <a:lnTo>
                  <a:pt x="5226050" y="1346200"/>
                </a:lnTo>
                <a:close/>
              </a:path>
            </a:pathLst>
          </a:custGeom>
          <a:solidFill>
            <a:srgbClr val="FFC000">
              <a:alpha val="32000"/>
            </a:srgbClr>
          </a:solidFill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9" name="6 CuadroTexto"/>
          <p:cNvSpPr txBox="1">
            <a:spLocks noChangeArrowheads="1"/>
          </p:cNvSpPr>
          <p:nvPr/>
        </p:nvSpPr>
        <p:spPr bwMode="auto">
          <a:xfrm>
            <a:off x="4168775" y="528638"/>
            <a:ext cx="16637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900" b="1"/>
              <a:t>LIMITE URBANO</a:t>
            </a:r>
          </a:p>
          <a:p>
            <a:pPr algn="ctr" eaLnBrk="1" hangingPunct="1"/>
            <a:r>
              <a:rPr lang="es-ES" sz="900" b="1"/>
              <a:t>Propuesto</a:t>
            </a:r>
          </a:p>
        </p:txBody>
      </p:sp>
      <p:cxnSp>
        <p:nvCxnSpPr>
          <p:cNvPr id="90" name="89 Conector recto"/>
          <p:cNvCxnSpPr>
            <a:stCxn id="89" idx="2"/>
          </p:cNvCxnSpPr>
          <p:nvPr/>
        </p:nvCxnSpPr>
        <p:spPr bwMode="auto">
          <a:xfrm flipH="1">
            <a:off x="4741863" y="898525"/>
            <a:ext cx="258762" cy="68897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71 Forma libre"/>
          <p:cNvSpPr>
            <a:spLocks/>
          </p:cNvSpPr>
          <p:nvPr/>
        </p:nvSpPr>
        <p:spPr bwMode="auto">
          <a:xfrm>
            <a:off x="577850" y="2060575"/>
            <a:ext cx="5029200" cy="4124325"/>
          </a:xfrm>
          <a:custGeom>
            <a:avLst/>
            <a:gdLst>
              <a:gd name="T0" fmla="*/ 4285636 w 5029283"/>
              <a:gd name="T1" fmla="*/ 4124325 h 4124848"/>
              <a:gd name="T2" fmla="*/ 4285636 w 5029283"/>
              <a:gd name="T3" fmla="*/ 4124325 h 4124848"/>
              <a:gd name="T4" fmla="*/ 4044479 w 5029283"/>
              <a:gd name="T5" fmla="*/ 4033900 h 4124848"/>
              <a:gd name="T6" fmla="*/ 4014334 w 5029283"/>
              <a:gd name="T7" fmla="*/ 3998737 h 4124848"/>
              <a:gd name="T8" fmla="*/ 3682743 w 5029283"/>
              <a:gd name="T9" fmla="*/ 3908312 h 4124848"/>
              <a:gd name="T10" fmla="*/ 3521972 w 5029283"/>
              <a:gd name="T11" fmla="*/ 3837983 h 4124848"/>
              <a:gd name="T12" fmla="*/ 3391346 w 5029283"/>
              <a:gd name="T13" fmla="*/ 3742536 h 4124848"/>
              <a:gd name="T14" fmla="*/ 3230574 w 5029283"/>
              <a:gd name="T15" fmla="*/ 3652113 h 4124848"/>
              <a:gd name="T16" fmla="*/ 3089901 w 5029283"/>
              <a:gd name="T17" fmla="*/ 3626994 h 4124848"/>
              <a:gd name="T18" fmla="*/ 3039659 w 5029283"/>
              <a:gd name="T19" fmla="*/ 3611924 h 4124848"/>
              <a:gd name="T20" fmla="*/ 3029612 w 5029283"/>
              <a:gd name="T21" fmla="*/ 3601877 h 4124848"/>
              <a:gd name="T22" fmla="*/ 2964299 w 5029283"/>
              <a:gd name="T23" fmla="*/ 3581782 h 4124848"/>
              <a:gd name="T24" fmla="*/ 2909034 w 5029283"/>
              <a:gd name="T25" fmla="*/ 3551642 h 4124848"/>
              <a:gd name="T26" fmla="*/ 2823623 w 5029283"/>
              <a:gd name="T27" fmla="*/ 3551642 h 4124848"/>
              <a:gd name="T28" fmla="*/ 2753286 w 5029283"/>
              <a:gd name="T29" fmla="*/ 3571735 h 4124848"/>
              <a:gd name="T30" fmla="*/ 2692997 w 5029283"/>
              <a:gd name="T31" fmla="*/ 3536572 h 4124848"/>
              <a:gd name="T32" fmla="*/ 2682949 w 5029283"/>
              <a:gd name="T33" fmla="*/ 3466241 h 4124848"/>
              <a:gd name="T34" fmla="*/ 2662852 w 5029283"/>
              <a:gd name="T35" fmla="*/ 3250230 h 4124848"/>
              <a:gd name="T36" fmla="*/ 2637732 w 5029283"/>
              <a:gd name="T37" fmla="*/ 3104547 h 4124848"/>
              <a:gd name="T38" fmla="*/ 2135322 w 5029283"/>
              <a:gd name="T39" fmla="*/ 3109570 h 4124848"/>
              <a:gd name="T40" fmla="*/ 2140264 w 5029283"/>
              <a:gd name="T41" fmla="*/ 3228013 h 4124848"/>
              <a:gd name="T42" fmla="*/ 2015156 w 5029283"/>
              <a:gd name="T43" fmla="*/ 3049946 h 4124848"/>
              <a:gd name="T44" fmla="*/ 0 w 5029283"/>
              <a:gd name="T45" fmla="*/ 47785 h 4124848"/>
              <a:gd name="T46" fmla="*/ 2085082 w 5029283"/>
              <a:gd name="T47" fmla="*/ 10047 h 4124848"/>
              <a:gd name="T48" fmla="*/ 5029200 w 5029283"/>
              <a:gd name="T49" fmla="*/ 0 h 4124848"/>
              <a:gd name="T50" fmla="*/ 4722729 w 5029283"/>
              <a:gd name="T51" fmla="*/ 1833592 h 4124848"/>
              <a:gd name="T52" fmla="*/ 4687562 w 5029283"/>
              <a:gd name="T53" fmla="*/ 1878804 h 4124848"/>
              <a:gd name="T54" fmla="*/ 4632298 w 5029283"/>
              <a:gd name="T55" fmla="*/ 2004392 h 4124848"/>
              <a:gd name="T56" fmla="*/ 4602151 w 5029283"/>
              <a:gd name="T57" fmla="*/ 2150074 h 4124848"/>
              <a:gd name="T58" fmla="*/ 4612203 w 5029283"/>
              <a:gd name="T59" fmla="*/ 2315851 h 4124848"/>
              <a:gd name="T60" fmla="*/ 4617227 w 5029283"/>
              <a:gd name="T61" fmla="*/ 2376133 h 4124848"/>
              <a:gd name="T62" fmla="*/ 4285636 w 5029283"/>
              <a:gd name="T63" fmla="*/ 4124325 h 41248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029283" h="4124848">
                <a:moveTo>
                  <a:pt x="4285704" y="4124848"/>
                </a:moveTo>
                <a:lnTo>
                  <a:pt x="4285704" y="4124848"/>
                </a:lnTo>
                <a:lnTo>
                  <a:pt x="4044544" y="4034413"/>
                </a:lnTo>
                <a:lnTo>
                  <a:pt x="4014399" y="3999244"/>
                </a:lnTo>
                <a:lnTo>
                  <a:pt x="3682803" y="3908809"/>
                </a:lnTo>
                <a:lnTo>
                  <a:pt x="3522029" y="3838470"/>
                </a:lnTo>
                <a:lnTo>
                  <a:pt x="3391401" y="3743011"/>
                </a:lnTo>
                <a:lnTo>
                  <a:pt x="3230627" y="3652576"/>
                </a:lnTo>
                <a:lnTo>
                  <a:pt x="3089950" y="3627455"/>
                </a:lnTo>
                <a:cubicBezTo>
                  <a:pt x="3073203" y="3622431"/>
                  <a:pt x="3055848" y="3619108"/>
                  <a:pt x="3039709" y="3612383"/>
                </a:cubicBezTo>
                <a:cubicBezTo>
                  <a:pt x="3035336" y="3610561"/>
                  <a:pt x="3029660" y="3602334"/>
                  <a:pt x="3029660" y="3602334"/>
                </a:cubicBezTo>
                <a:lnTo>
                  <a:pt x="2964346" y="3582237"/>
                </a:lnTo>
                <a:lnTo>
                  <a:pt x="2909080" y="3552092"/>
                </a:lnTo>
                <a:lnTo>
                  <a:pt x="2823669" y="3552092"/>
                </a:lnTo>
                <a:lnTo>
                  <a:pt x="2753331" y="3572189"/>
                </a:lnTo>
                <a:lnTo>
                  <a:pt x="2693040" y="3537020"/>
                </a:lnTo>
                <a:lnTo>
                  <a:pt x="2682992" y="3466681"/>
                </a:lnTo>
                <a:lnTo>
                  <a:pt x="2662895" y="3250642"/>
                </a:lnTo>
                <a:lnTo>
                  <a:pt x="2637775" y="3104941"/>
                </a:lnTo>
                <a:lnTo>
                  <a:pt x="2135357" y="3109965"/>
                </a:lnTo>
                <a:cubicBezTo>
                  <a:pt x="2135343" y="3155265"/>
                  <a:pt x="2140313" y="3183123"/>
                  <a:pt x="2140299" y="3228423"/>
                </a:cubicBezTo>
                <a:lnTo>
                  <a:pt x="2015188" y="3050333"/>
                </a:lnTo>
                <a:lnTo>
                  <a:pt x="0" y="47791"/>
                </a:lnTo>
                <a:lnTo>
                  <a:pt x="2085115" y="10048"/>
                </a:lnTo>
                <a:lnTo>
                  <a:pt x="5029283" y="0"/>
                </a:lnTo>
                <a:lnTo>
                  <a:pt x="4722807" y="1833824"/>
                </a:lnTo>
                <a:lnTo>
                  <a:pt x="4687638" y="1879042"/>
                </a:lnTo>
                <a:lnTo>
                  <a:pt x="4632372" y="2004646"/>
                </a:lnTo>
                <a:lnTo>
                  <a:pt x="4602227" y="2150347"/>
                </a:lnTo>
                <a:lnTo>
                  <a:pt x="4612276" y="2316145"/>
                </a:lnTo>
                <a:lnTo>
                  <a:pt x="4617300" y="2376435"/>
                </a:lnTo>
                <a:lnTo>
                  <a:pt x="4285704" y="4124848"/>
                </a:lnTo>
                <a:close/>
              </a:path>
            </a:pathLst>
          </a:custGeom>
          <a:solidFill>
            <a:srgbClr val="FFFF00">
              <a:alpha val="21960"/>
            </a:srgbClr>
          </a:solidFill>
          <a:ln w="22225" cap="flat" cmpd="sng">
            <a:solidFill>
              <a:srgbClr val="C00000"/>
            </a:solidFill>
            <a:prstDash val="sys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28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pic>
        <p:nvPicPr>
          <p:cNvPr id="20486" name="7 Imagen" descr="norte2 copi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55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Límite Urbano – Ampliación del Área Urbana</a:t>
            </a:r>
          </a:p>
        </p:txBody>
      </p:sp>
      <p:sp>
        <p:nvSpPr>
          <p:cNvPr id="58" name="57 CuadroTexto"/>
          <p:cNvSpPr txBox="1"/>
          <p:nvPr/>
        </p:nvSpPr>
        <p:spPr bwMode="auto">
          <a:xfrm rot="20005833">
            <a:off x="2552700" y="385763"/>
            <a:ext cx="454025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8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T-628</a:t>
            </a:r>
          </a:p>
        </p:txBody>
      </p:sp>
      <p:grpSp>
        <p:nvGrpSpPr>
          <p:cNvPr id="20490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0499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0521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0522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0523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0524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0525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0526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0527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0528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0529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0530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0531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0532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0533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0534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0535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0536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0537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0538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0539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0540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0541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0542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0543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0544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0545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0546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0547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0548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0549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65" name="64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66" name="65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67" name="66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68" name="67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69" name="68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70" name="69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71" name="70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0507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76" name="75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77" name="76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77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79" name="78 Conector recto"/>
              <p:cNvCxnSpPr>
                <a:stCxn id="78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79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81" name="80 Conector recto"/>
              <p:cNvCxnSpPr>
                <a:stCxn id="80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81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83" name="82 Conector recto"/>
              <p:cNvCxnSpPr>
                <a:stCxn id="82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83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85" name="84 Conector recto"/>
              <p:cNvCxnSpPr>
                <a:stCxn id="84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72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74" name="73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0510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20491" name="6 CuadroTexto"/>
          <p:cNvSpPr txBox="1">
            <a:spLocks noChangeArrowheads="1"/>
          </p:cNvSpPr>
          <p:nvPr/>
        </p:nvSpPr>
        <p:spPr bwMode="auto">
          <a:xfrm>
            <a:off x="455613" y="5245100"/>
            <a:ext cx="16637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900" b="1"/>
              <a:t>LIMITE URBANO</a:t>
            </a:r>
          </a:p>
          <a:p>
            <a:pPr algn="ctr" eaLnBrk="1" hangingPunct="1"/>
            <a:r>
              <a:rPr lang="es-ES" sz="900" b="1"/>
              <a:t>Vigente 2007</a:t>
            </a:r>
          </a:p>
        </p:txBody>
      </p:sp>
      <p:cxnSp>
        <p:nvCxnSpPr>
          <p:cNvPr id="86" name="85 Conector recto"/>
          <p:cNvCxnSpPr>
            <a:stCxn id="20491" idx="0"/>
          </p:cNvCxnSpPr>
          <p:nvPr/>
        </p:nvCxnSpPr>
        <p:spPr bwMode="auto">
          <a:xfrm flipV="1">
            <a:off x="1287463" y="4152900"/>
            <a:ext cx="671512" cy="1092200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87 Elipse"/>
          <p:cNvSpPr/>
          <p:nvPr/>
        </p:nvSpPr>
        <p:spPr>
          <a:xfrm>
            <a:off x="3330575" y="3228975"/>
            <a:ext cx="407988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91 Elipse"/>
          <p:cNvSpPr/>
          <p:nvPr/>
        </p:nvSpPr>
        <p:spPr>
          <a:xfrm>
            <a:off x="2987675" y="1268413"/>
            <a:ext cx="406400" cy="430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3" name="92 Elipse"/>
          <p:cNvSpPr/>
          <p:nvPr/>
        </p:nvSpPr>
        <p:spPr>
          <a:xfrm>
            <a:off x="3276600" y="5732463"/>
            <a:ext cx="406400" cy="430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5" name="74 CuadroTexto"/>
          <p:cNvSpPr txBox="1">
            <a:spLocks noChangeArrowheads="1"/>
          </p:cNvSpPr>
          <p:nvPr/>
        </p:nvSpPr>
        <p:spPr bwMode="auto">
          <a:xfrm>
            <a:off x="6132513" y="736600"/>
            <a:ext cx="2965450" cy="3476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s-CL" sz="1100"/>
              <a:t>Regular el crecimiento y desarrollo de las actuales áreas urbanas disponibles dentro del área urbana PRC vigente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CL" sz="1100"/>
              <a:t>Provisión de suelo accesible para vivienda de interés social en las zonas de crecimiento y extensión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CL" sz="1100"/>
              <a:t>Prolongar y consolidar la trama de calles como modelo de crecimiento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CL" sz="1100"/>
              <a:t>Fortalecimiento de los ejes relevantes de conectividad y continuidad vial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Consolidación de las áreas verdes existentes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Reconocimiento de lagunas de extracción de áridos como parques urbanos 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Redefinir la localización de los usos industriales dentro del área urbana, con el fin de compatibilizarlo con el desarrollo de los sectores residenciales.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Establecer el rol y la vocación del borde oriente de Paillaco hacia la Ruta 5</a:t>
            </a:r>
          </a:p>
        </p:txBody>
      </p:sp>
      <p:sp>
        <p:nvSpPr>
          <p:cNvPr id="94" name="2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2762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Resumen de Objetivos </a:t>
            </a: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6305550" y="4445000"/>
          <a:ext cx="4527550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7" name="Documento" r:id="rId5" imgW="5676900" imgH="1574800" progId="Word.Document.12">
                  <p:link updateAutomatic="1"/>
                </p:oleObj>
              </mc:Choice>
              <mc:Fallback>
                <p:oleObj name="Documento" r:id="rId5" imgW="5676900" imgH="1574800" progId="Word.Document.12">
                  <p:link updateAutomatic="1"/>
                  <p:pic>
                    <p:nvPicPr>
                      <p:cNvPr id="0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5550" y="4445000"/>
                        <a:ext cx="4527550" cy="125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8" grpId="0" animBg="1"/>
      <p:bldP spid="92" grpId="0" animBg="1"/>
      <p:bldP spid="93" grpId="0" animBg="1"/>
      <p:bldP spid="75" grpId="0" animBg="1"/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6" descr="C:\Proyectos\358_Paillaco\Planos\Etapa 5\00_Esquemas2\Paillaco_Proy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25"/>
            <a:ext cx="6145213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 bwMode="auto">
          <a:xfrm rot="20005833">
            <a:off x="2552700" y="385763"/>
            <a:ext cx="454025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sz="8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T-628</a:t>
            </a:r>
          </a:p>
        </p:txBody>
      </p:sp>
      <p:grpSp>
        <p:nvGrpSpPr>
          <p:cNvPr id="21508" name="59 Grupo"/>
          <p:cNvGrpSpPr>
            <a:grpSpLocks/>
          </p:cNvGrpSpPr>
          <p:nvPr/>
        </p:nvGrpSpPr>
        <p:grpSpPr bwMode="auto">
          <a:xfrm>
            <a:off x="554038" y="1187450"/>
            <a:ext cx="5254625" cy="5413375"/>
            <a:chOff x="553773" y="1187901"/>
            <a:chExt cx="5255681" cy="5413005"/>
          </a:xfrm>
        </p:grpSpPr>
        <p:grpSp>
          <p:nvGrpSpPr>
            <p:cNvPr id="21521" name="50 Grupo"/>
            <p:cNvGrpSpPr>
              <a:grpSpLocks/>
            </p:cNvGrpSpPr>
            <p:nvPr/>
          </p:nvGrpSpPr>
          <p:grpSpPr bwMode="auto">
            <a:xfrm>
              <a:off x="1968722" y="2552283"/>
              <a:ext cx="3670866" cy="3118634"/>
              <a:chOff x="2087588" y="2105539"/>
              <a:chExt cx="3973079" cy="3374533"/>
            </a:xfrm>
          </p:grpSpPr>
          <p:sp>
            <p:nvSpPr>
              <p:cNvPr id="21542" name="19 CuadroTexto"/>
              <p:cNvSpPr txBox="1">
                <a:spLocks noChangeArrowheads="1"/>
              </p:cNvSpPr>
              <p:nvPr/>
            </p:nvSpPr>
            <p:spPr bwMode="auto">
              <a:xfrm>
                <a:off x="3059849" y="2476326"/>
                <a:ext cx="557386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1543" name="20 CuadroTexto"/>
              <p:cNvSpPr txBox="1">
                <a:spLocks noChangeArrowheads="1"/>
              </p:cNvSpPr>
              <p:nvPr/>
            </p:nvSpPr>
            <p:spPr bwMode="auto">
              <a:xfrm>
                <a:off x="2945043" y="2677069"/>
                <a:ext cx="824625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1544" name="23 CuadroTexto"/>
              <p:cNvSpPr txBox="1">
                <a:spLocks noChangeArrowheads="1"/>
              </p:cNvSpPr>
              <p:nvPr/>
            </p:nvSpPr>
            <p:spPr bwMode="auto">
              <a:xfrm>
                <a:off x="2959490" y="2915038"/>
                <a:ext cx="777772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1545" name="24 CuadroTexto"/>
              <p:cNvSpPr txBox="1">
                <a:spLocks noChangeArrowheads="1"/>
              </p:cNvSpPr>
              <p:nvPr/>
            </p:nvSpPr>
            <p:spPr bwMode="auto">
              <a:xfrm>
                <a:off x="2870268" y="3111290"/>
                <a:ext cx="932215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1546" name="25 CuadroTexto"/>
              <p:cNvSpPr txBox="1">
                <a:spLocks noChangeArrowheads="1"/>
              </p:cNvSpPr>
              <p:nvPr/>
            </p:nvSpPr>
            <p:spPr bwMode="auto">
              <a:xfrm>
                <a:off x="2912527" y="3306263"/>
                <a:ext cx="663241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1547" name="26 CuadroTexto"/>
              <p:cNvSpPr txBox="1">
                <a:spLocks noChangeArrowheads="1"/>
              </p:cNvSpPr>
              <p:nvPr/>
            </p:nvSpPr>
            <p:spPr bwMode="auto">
              <a:xfrm>
                <a:off x="2936839" y="3522928"/>
                <a:ext cx="932215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1548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1549" name="29 CuadroTexto"/>
              <p:cNvSpPr txBox="1">
                <a:spLocks noChangeArrowheads="1"/>
              </p:cNvSpPr>
              <p:nvPr/>
            </p:nvSpPr>
            <p:spPr bwMode="auto">
              <a:xfrm>
                <a:off x="3902867" y="3994766"/>
                <a:ext cx="987746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1550" name="30 CuadroTexto"/>
              <p:cNvSpPr txBox="1">
                <a:spLocks noChangeArrowheads="1"/>
              </p:cNvSpPr>
              <p:nvPr/>
            </p:nvSpPr>
            <p:spPr bwMode="auto">
              <a:xfrm>
                <a:off x="3841145" y="4210735"/>
                <a:ext cx="710094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1551" name="31 CuadroTexto"/>
              <p:cNvSpPr txBox="1">
                <a:spLocks noChangeArrowheads="1"/>
              </p:cNvSpPr>
              <p:nvPr/>
            </p:nvSpPr>
            <p:spPr bwMode="auto">
              <a:xfrm>
                <a:off x="3800850" y="4410917"/>
                <a:ext cx="900980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1552" name="32 CuadroTexto"/>
              <p:cNvSpPr txBox="1">
                <a:spLocks noChangeArrowheads="1"/>
              </p:cNvSpPr>
              <p:nvPr/>
            </p:nvSpPr>
            <p:spPr bwMode="auto">
              <a:xfrm>
                <a:off x="3383052" y="4638855"/>
                <a:ext cx="817684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1553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1554" name="34 CuadroTexto"/>
              <p:cNvSpPr txBox="1">
                <a:spLocks noChangeArrowheads="1"/>
              </p:cNvSpPr>
              <p:nvPr/>
            </p:nvSpPr>
            <p:spPr bwMode="auto">
              <a:xfrm>
                <a:off x="3660188" y="5049798"/>
                <a:ext cx="635476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1555" name="35 CuadroTexto"/>
              <p:cNvSpPr txBox="1">
                <a:spLocks noChangeArrowheads="1"/>
              </p:cNvSpPr>
              <p:nvPr/>
            </p:nvSpPr>
            <p:spPr bwMode="auto">
              <a:xfrm>
                <a:off x="3678026" y="5277336"/>
                <a:ext cx="873214" cy="18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1556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485240" y="2341893"/>
                <a:ext cx="655957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1557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17612" y="4207030"/>
                <a:ext cx="754819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1558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06118" y="4231257"/>
                <a:ext cx="820727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1559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04112" y="4235596"/>
                <a:ext cx="647285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1560" name="10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286709" y="4262824"/>
                <a:ext cx="704521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1561" name="101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68914" y="4251216"/>
                <a:ext cx="772163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1562" name="102 CuadroTexto"/>
              <p:cNvSpPr txBox="1">
                <a:spLocks noChangeArrowheads="1"/>
              </p:cNvSpPr>
              <p:nvPr/>
            </p:nvSpPr>
            <p:spPr bwMode="auto">
              <a:xfrm rot="-5400000">
                <a:off x="3575880" y="3192502"/>
                <a:ext cx="947340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1563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997221" y="3133963"/>
                <a:ext cx="539752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1564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65777" y="4805081"/>
                <a:ext cx="801648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1565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4591107" y="4736691"/>
                <a:ext cx="551893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1566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191694" y="4840157"/>
                <a:ext cx="888370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1567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1568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191695" y="3006392"/>
                <a:ext cx="888370" cy="18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1569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1570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25" y="2538741"/>
              <a:ext cx="601622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42" y="3491969"/>
              <a:ext cx="730200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615"/>
              <a:ext cx="454116" cy="2158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257563" y="1306927"/>
              <a:ext cx="453994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274" y="1759333"/>
              <a:ext cx="514315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36" y="5980999"/>
              <a:ext cx="485742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30" y="6140533"/>
              <a:ext cx="514315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1529" name="40 Grupo"/>
            <p:cNvGrpSpPr>
              <a:grpSpLocks/>
            </p:cNvGrpSpPr>
            <p:nvPr/>
          </p:nvGrpSpPr>
          <p:grpSpPr bwMode="auto">
            <a:xfrm>
              <a:off x="1557275" y="3237223"/>
              <a:ext cx="4201370" cy="3363683"/>
              <a:chOff x="2126443" y="2854668"/>
              <a:chExt cx="4201370" cy="336368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5" y="2854669"/>
                <a:ext cx="697052" cy="2301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79" y="3068966"/>
                <a:ext cx="1062251" cy="830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253"/>
                <a:ext cx="1006677" cy="33811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1" y="3253104"/>
                <a:ext cx="238173" cy="24922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239"/>
                <a:ext cx="974921" cy="2158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124"/>
                <a:ext cx="666884" cy="61432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0" y="6002466"/>
                <a:ext cx="1179749" cy="2158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2907"/>
                <a:ext cx="279456" cy="60955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5" y="4088072"/>
                <a:ext cx="1006677" cy="2158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4" y="4130932"/>
                <a:ext cx="327091" cy="6508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142"/>
              <a:ext cx="808199" cy="200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0" y="1191076"/>
              <a:ext cx="943165" cy="200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</p:grpSp>
      <p:sp>
        <p:nvSpPr>
          <p:cNvPr id="21509" name="6 CuadroTexto"/>
          <p:cNvSpPr txBox="1">
            <a:spLocks noChangeArrowheads="1"/>
          </p:cNvSpPr>
          <p:nvPr/>
        </p:nvSpPr>
        <p:spPr bwMode="auto">
          <a:xfrm>
            <a:off x="4168775" y="528638"/>
            <a:ext cx="16637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900" b="1"/>
              <a:t>LIMITE URBANO</a:t>
            </a:r>
          </a:p>
          <a:p>
            <a:pPr algn="ctr" eaLnBrk="1" hangingPunct="1"/>
            <a:r>
              <a:rPr lang="es-ES" sz="900" b="1"/>
              <a:t>Propuesto</a:t>
            </a:r>
          </a:p>
        </p:txBody>
      </p:sp>
      <p:cxnSp>
        <p:nvCxnSpPr>
          <p:cNvPr id="58" name="57 Conector recto"/>
          <p:cNvCxnSpPr>
            <a:stCxn id="21509" idx="2"/>
          </p:cNvCxnSpPr>
          <p:nvPr/>
        </p:nvCxnSpPr>
        <p:spPr bwMode="auto">
          <a:xfrm flipH="1">
            <a:off x="4741863" y="898525"/>
            <a:ext cx="258762" cy="68897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122 CuadroTexto"/>
          <p:cNvSpPr txBox="1">
            <a:spLocks noChangeArrowheads="1"/>
          </p:cNvSpPr>
          <p:nvPr/>
        </p:nvSpPr>
        <p:spPr bwMode="auto">
          <a:xfrm>
            <a:off x="6329363" y="5046663"/>
            <a:ext cx="2363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VIALIDAD ESTRUCTURANTE </a:t>
            </a:r>
          </a:p>
        </p:txBody>
      </p:sp>
      <p:cxnSp>
        <p:nvCxnSpPr>
          <p:cNvPr id="60" name="59 Conector recto"/>
          <p:cNvCxnSpPr/>
          <p:nvPr/>
        </p:nvCxnSpPr>
        <p:spPr>
          <a:xfrm>
            <a:off x="6445250" y="5570538"/>
            <a:ext cx="43021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124 CuadroTexto"/>
          <p:cNvSpPr txBox="1">
            <a:spLocks noChangeArrowheads="1"/>
          </p:cNvSpPr>
          <p:nvPr/>
        </p:nvSpPr>
        <p:spPr bwMode="auto">
          <a:xfrm>
            <a:off x="6911975" y="5414963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Existe </a:t>
            </a:r>
          </a:p>
        </p:txBody>
      </p:sp>
      <p:cxnSp>
        <p:nvCxnSpPr>
          <p:cNvPr id="62" name="61 Conector recto"/>
          <p:cNvCxnSpPr/>
          <p:nvPr/>
        </p:nvCxnSpPr>
        <p:spPr>
          <a:xfrm>
            <a:off x="6445250" y="5859463"/>
            <a:ext cx="430213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126 CuadroTexto"/>
          <p:cNvSpPr txBox="1">
            <a:spLocks noChangeArrowheads="1"/>
          </p:cNvSpPr>
          <p:nvPr/>
        </p:nvSpPr>
        <p:spPr bwMode="auto">
          <a:xfrm>
            <a:off x="6911975" y="5702300"/>
            <a:ext cx="17922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Existe con ensanche  </a:t>
            </a:r>
          </a:p>
        </p:txBody>
      </p:sp>
      <p:cxnSp>
        <p:nvCxnSpPr>
          <p:cNvPr id="64" name="63 Conector recto"/>
          <p:cNvCxnSpPr/>
          <p:nvPr/>
        </p:nvCxnSpPr>
        <p:spPr>
          <a:xfrm>
            <a:off x="6445250" y="6138863"/>
            <a:ext cx="4302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128 CuadroTexto"/>
          <p:cNvSpPr txBox="1">
            <a:spLocks noChangeArrowheads="1"/>
          </p:cNvSpPr>
          <p:nvPr/>
        </p:nvSpPr>
        <p:spPr bwMode="auto">
          <a:xfrm>
            <a:off x="6911975" y="5981700"/>
            <a:ext cx="1831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Apertura (nuevas vías)</a:t>
            </a:r>
          </a:p>
        </p:txBody>
      </p:sp>
      <p:sp>
        <p:nvSpPr>
          <p:cNvPr id="66" name="65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151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Proyecto del Plan - Vialidad Estructurante </a:t>
            </a:r>
          </a:p>
        </p:txBody>
      </p:sp>
      <p:sp>
        <p:nvSpPr>
          <p:cNvPr id="21520" name="129 CuadroTexto"/>
          <p:cNvSpPr txBox="1">
            <a:spLocks noChangeArrowheads="1"/>
          </p:cNvSpPr>
          <p:nvPr/>
        </p:nvSpPr>
        <p:spPr bwMode="auto">
          <a:xfrm>
            <a:off x="5986463" y="425450"/>
            <a:ext cx="3157537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s-ES" sz="1100" b="1"/>
              <a:t>Completar y reforzar la trama vial y estructura de conectividad en el área consolida de la ciudad</a:t>
            </a:r>
          </a:p>
          <a:p>
            <a:pPr eaLnBrk="1" hangingPunct="1">
              <a:buFont typeface="Arial" charset="0"/>
              <a:buChar char="•"/>
            </a:pPr>
            <a:r>
              <a:rPr lang="es-ES" sz="1100" b="1"/>
              <a:t>Establecer una estructura de conectividad a nivel de ciudad, que permita integrar las áreas en proceso de consolidación y los territorios incorporados como parte de la nueva área urbana comunal:</a:t>
            </a:r>
          </a:p>
          <a:p>
            <a:pPr eaLnBrk="1" hangingPunct="1">
              <a:buFont typeface="Arial" charset="0"/>
              <a:buChar char="•"/>
            </a:pPr>
            <a:r>
              <a:rPr lang="es-ES" sz="1100" b="1"/>
              <a:t>Sectores de ampliación urbana norte y sur. </a:t>
            </a:r>
          </a:p>
          <a:p>
            <a:pPr eaLnBrk="1" hangingPunct="1">
              <a:buFont typeface="Arial" charset="0"/>
              <a:buChar char="•"/>
            </a:pPr>
            <a:r>
              <a:rPr lang="es-ES" sz="1100" b="1"/>
              <a:t>Áreas no consolidadas sector nororiente y sur oriente. </a:t>
            </a:r>
          </a:p>
          <a:p>
            <a:pPr eaLnBrk="1" hangingPunct="1">
              <a:buFont typeface="Arial" charset="0"/>
              <a:buChar char="•"/>
            </a:pPr>
            <a:r>
              <a:rPr lang="es-ES" sz="1100" b="1"/>
              <a:t>Bordes Ruta 5 y ruta 206. </a:t>
            </a:r>
          </a:p>
          <a:p>
            <a:pPr eaLnBrk="1" hangingPunct="1">
              <a:buFont typeface="Arial" charset="0"/>
              <a:buChar char="•"/>
            </a:pPr>
            <a:r>
              <a:rPr lang="es-ES" sz="1100" b="1"/>
              <a:t>Mejorar la accesibilidad hacia los sectores aledaños a la Ruta 5, incorporado su caletera.</a:t>
            </a:r>
          </a:p>
          <a:p>
            <a:pPr eaLnBrk="1" hangingPunct="1">
              <a:buFont typeface="Arial" charset="0"/>
              <a:buChar char="•"/>
            </a:pPr>
            <a:r>
              <a:rPr lang="es-ES" sz="1100" b="1"/>
              <a:t>Proponer nuevas accesibilidades desde la ruta 206 (camino a Valdivia, hacia el centro de Paillaco y el resto de su área urbana). </a:t>
            </a:r>
          </a:p>
          <a:p>
            <a:pPr eaLnBrk="1" hangingPunct="1">
              <a:buFont typeface="Arial" charset="0"/>
              <a:buChar char="•"/>
            </a:pPr>
            <a:r>
              <a:rPr lang="es-ES" sz="1100" b="1"/>
              <a:t>Establecer nuevos corredores viales a lo largo del área urbana propuesta, en sentido oriente-poniente y en sentido norte-sur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0" descr="C:\Proyectos\358_Paillaco\Planos\Etapa 5_Rev0\00_Esquemas3\Paillaco_Proy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25"/>
            <a:ext cx="6145213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CuadroTexto"/>
          <p:cNvSpPr txBox="1"/>
          <p:nvPr/>
        </p:nvSpPr>
        <p:spPr bwMode="auto">
          <a:xfrm rot="20005833">
            <a:off x="2552700" y="385763"/>
            <a:ext cx="454025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8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T-628</a:t>
            </a:r>
          </a:p>
        </p:txBody>
      </p:sp>
      <p:grpSp>
        <p:nvGrpSpPr>
          <p:cNvPr id="22532" name="112 Grupo"/>
          <p:cNvGrpSpPr>
            <a:grpSpLocks/>
          </p:cNvGrpSpPr>
          <p:nvPr/>
        </p:nvGrpSpPr>
        <p:grpSpPr bwMode="auto">
          <a:xfrm>
            <a:off x="971550" y="731838"/>
            <a:ext cx="4849813" cy="5937250"/>
            <a:chOff x="1286298" y="549275"/>
            <a:chExt cx="4868538" cy="5960854"/>
          </a:xfrm>
        </p:grpSpPr>
        <p:sp>
          <p:nvSpPr>
            <p:cNvPr id="114" name="113 CuadroTexto"/>
            <p:cNvSpPr txBox="1"/>
            <p:nvPr/>
          </p:nvSpPr>
          <p:spPr>
            <a:xfrm>
              <a:off x="3410606" y="4219822"/>
              <a:ext cx="500400" cy="2311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ZMC1</a:t>
              </a:r>
            </a:p>
          </p:txBody>
        </p:sp>
        <p:sp>
          <p:nvSpPr>
            <p:cNvPr id="22537" name="5 CuadroTexto"/>
            <p:cNvSpPr txBox="1">
              <a:spLocks noChangeArrowheads="1"/>
            </p:cNvSpPr>
            <p:nvPr/>
          </p:nvSpPr>
          <p:spPr bwMode="auto">
            <a:xfrm>
              <a:off x="3511550" y="3236913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</a:t>
              </a:r>
            </a:p>
          </p:txBody>
        </p:sp>
        <p:sp>
          <p:nvSpPr>
            <p:cNvPr id="22538" name="6 CuadroTexto"/>
            <p:cNvSpPr txBox="1">
              <a:spLocks noChangeArrowheads="1"/>
            </p:cNvSpPr>
            <p:nvPr/>
          </p:nvSpPr>
          <p:spPr bwMode="auto">
            <a:xfrm>
              <a:off x="4048444" y="5056661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</a:t>
              </a:r>
            </a:p>
          </p:txBody>
        </p:sp>
        <p:sp>
          <p:nvSpPr>
            <p:cNvPr id="22539" name="7 CuadroTexto"/>
            <p:cNvSpPr txBox="1">
              <a:spLocks noChangeArrowheads="1"/>
            </p:cNvSpPr>
            <p:nvPr/>
          </p:nvSpPr>
          <p:spPr bwMode="auto">
            <a:xfrm>
              <a:off x="2411413" y="3716338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</a:t>
              </a:r>
            </a:p>
          </p:txBody>
        </p:sp>
        <p:sp>
          <p:nvSpPr>
            <p:cNvPr id="22540" name="8 CuadroTexto"/>
            <p:cNvSpPr txBox="1">
              <a:spLocks noChangeArrowheads="1"/>
            </p:cNvSpPr>
            <p:nvPr/>
          </p:nvSpPr>
          <p:spPr bwMode="auto">
            <a:xfrm>
              <a:off x="2095500" y="5116513"/>
              <a:ext cx="46536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ZM1A</a:t>
              </a:r>
            </a:p>
          </p:txBody>
        </p:sp>
        <p:sp>
          <p:nvSpPr>
            <p:cNvPr id="22541" name="9 CuadroTexto"/>
            <p:cNvSpPr txBox="1">
              <a:spLocks noChangeArrowheads="1"/>
            </p:cNvSpPr>
            <p:nvPr/>
          </p:nvSpPr>
          <p:spPr bwMode="auto">
            <a:xfrm>
              <a:off x="1704228" y="4813506"/>
              <a:ext cx="46536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ZM1B</a:t>
              </a:r>
            </a:p>
          </p:txBody>
        </p:sp>
        <p:cxnSp>
          <p:nvCxnSpPr>
            <p:cNvPr id="120" name="119 Conector recto"/>
            <p:cNvCxnSpPr>
              <a:stCxn id="22541" idx="3"/>
            </p:cNvCxnSpPr>
            <p:nvPr/>
          </p:nvCxnSpPr>
          <p:spPr>
            <a:xfrm flipV="1">
              <a:off x="2169169" y="4610306"/>
              <a:ext cx="830281" cy="3107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120 Conector recto"/>
            <p:cNvCxnSpPr>
              <a:stCxn id="22540" idx="3"/>
            </p:cNvCxnSpPr>
            <p:nvPr/>
          </p:nvCxnSpPr>
          <p:spPr>
            <a:xfrm flipV="1">
              <a:off x="2561201" y="4924286"/>
              <a:ext cx="344224" cy="3012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4" name="14 CuadroTexto"/>
            <p:cNvSpPr txBox="1">
              <a:spLocks noChangeArrowheads="1"/>
            </p:cNvSpPr>
            <p:nvPr/>
          </p:nvSpPr>
          <p:spPr bwMode="auto">
            <a:xfrm>
              <a:off x="5435600" y="2852738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ZM2</a:t>
              </a:r>
            </a:p>
          </p:txBody>
        </p:sp>
        <p:sp>
          <p:nvSpPr>
            <p:cNvPr id="22545" name="15 CuadroTexto"/>
            <p:cNvSpPr txBox="1">
              <a:spLocks noChangeArrowheads="1"/>
            </p:cNvSpPr>
            <p:nvPr/>
          </p:nvSpPr>
          <p:spPr bwMode="auto">
            <a:xfrm>
              <a:off x="5076825" y="5157788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ZM2</a:t>
              </a:r>
            </a:p>
          </p:txBody>
        </p:sp>
        <p:sp>
          <p:nvSpPr>
            <p:cNvPr id="22546" name="16 CuadroTexto"/>
            <p:cNvSpPr txBox="1">
              <a:spLocks noChangeArrowheads="1"/>
            </p:cNvSpPr>
            <p:nvPr/>
          </p:nvSpPr>
          <p:spPr bwMode="auto">
            <a:xfrm>
              <a:off x="4649788" y="1624013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ZM3</a:t>
              </a:r>
            </a:p>
          </p:txBody>
        </p:sp>
        <p:sp>
          <p:nvSpPr>
            <p:cNvPr id="22547" name="17 CuadroTexto"/>
            <p:cNvSpPr txBox="1">
              <a:spLocks noChangeArrowheads="1"/>
            </p:cNvSpPr>
            <p:nvPr/>
          </p:nvSpPr>
          <p:spPr bwMode="auto">
            <a:xfrm>
              <a:off x="4797266" y="4836804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ZH1</a:t>
              </a:r>
            </a:p>
          </p:txBody>
        </p:sp>
        <p:sp>
          <p:nvSpPr>
            <p:cNvPr id="22548" name="18 CuadroTexto"/>
            <p:cNvSpPr txBox="1">
              <a:spLocks noChangeArrowheads="1"/>
            </p:cNvSpPr>
            <p:nvPr/>
          </p:nvSpPr>
          <p:spPr bwMode="auto">
            <a:xfrm>
              <a:off x="3563938" y="2349500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ZH1</a:t>
              </a:r>
            </a:p>
          </p:txBody>
        </p:sp>
        <p:sp>
          <p:nvSpPr>
            <p:cNvPr id="22549" name="19 CuadroTexto"/>
            <p:cNvSpPr txBox="1">
              <a:spLocks noChangeArrowheads="1"/>
            </p:cNvSpPr>
            <p:nvPr/>
          </p:nvSpPr>
          <p:spPr bwMode="auto">
            <a:xfrm>
              <a:off x="3076428" y="1191108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ZH2</a:t>
              </a:r>
            </a:p>
          </p:txBody>
        </p:sp>
        <p:sp>
          <p:nvSpPr>
            <p:cNvPr id="22550" name="20 CuadroTexto"/>
            <p:cNvSpPr txBox="1">
              <a:spLocks noChangeArrowheads="1"/>
            </p:cNvSpPr>
            <p:nvPr/>
          </p:nvSpPr>
          <p:spPr bwMode="auto">
            <a:xfrm>
              <a:off x="2195513" y="2636838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ZH3</a:t>
              </a:r>
            </a:p>
          </p:txBody>
        </p:sp>
        <p:sp>
          <p:nvSpPr>
            <p:cNvPr id="22551" name="21 CuadroTexto"/>
            <p:cNvSpPr txBox="1">
              <a:spLocks noChangeArrowheads="1"/>
            </p:cNvSpPr>
            <p:nvPr/>
          </p:nvSpPr>
          <p:spPr bwMode="auto">
            <a:xfrm>
              <a:off x="1309206" y="2416980"/>
              <a:ext cx="449273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ZAP1</a:t>
              </a:r>
            </a:p>
          </p:txBody>
        </p:sp>
        <p:sp>
          <p:nvSpPr>
            <p:cNvPr id="22552" name="22 CuadroTexto"/>
            <p:cNvSpPr txBox="1">
              <a:spLocks noChangeArrowheads="1"/>
            </p:cNvSpPr>
            <p:nvPr/>
          </p:nvSpPr>
          <p:spPr bwMode="auto">
            <a:xfrm>
              <a:off x="1393536" y="3724252"/>
              <a:ext cx="449273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ZAP1</a:t>
              </a:r>
            </a:p>
          </p:txBody>
        </p:sp>
        <p:sp>
          <p:nvSpPr>
            <p:cNvPr id="22553" name="23 CuadroTexto"/>
            <p:cNvSpPr txBox="1">
              <a:spLocks noChangeArrowheads="1"/>
            </p:cNvSpPr>
            <p:nvPr/>
          </p:nvSpPr>
          <p:spPr bwMode="auto">
            <a:xfrm>
              <a:off x="2813699" y="5741372"/>
              <a:ext cx="449273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ZAP1</a:t>
              </a:r>
            </a:p>
          </p:txBody>
        </p:sp>
        <p:sp>
          <p:nvSpPr>
            <p:cNvPr id="22554" name="24 CuadroTexto"/>
            <p:cNvSpPr txBox="1">
              <a:spLocks noChangeArrowheads="1"/>
            </p:cNvSpPr>
            <p:nvPr/>
          </p:nvSpPr>
          <p:spPr bwMode="auto">
            <a:xfrm>
              <a:off x="3757617" y="5582589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ZH2</a:t>
              </a:r>
            </a:p>
          </p:txBody>
        </p:sp>
        <p:sp>
          <p:nvSpPr>
            <p:cNvPr id="22555" name="25 CuadroTexto"/>
            <p:cNvSpPr txBox="1">
              <a:spLocks noChangeArrowheads="1"/>
            </p:cNvSpPr>
            <p:nvPr/>
          </p:nvSpPr>
          <p:spPr bwMode="auto">
            <a:xfrm>
              <a:off x="5089525" y="1782763"/>
              <a:ext cx="444446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ZEP2</a:t>
              </a:r>
            </a:p>
          </p:txBody>
        </p:sp>
        <p:sp>
          <p:nvSpPr>
            <p:cNvPr id="22556" name="26 CuadroTexto"/>
            <p:cNvSpPr txBox="1">
              <a:spLocks noChangeArrowheads="1"/>
            </p:cNvSpPr>
            <p:nvPr/>
          </p:nvSpPr>
          <p:spPr bwMode="auto">
            <a:xfrm>
              <a:off x="5292725" y="3357563"/>
              <a:ext cx="444446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ZEP2</a:t>
              </a:r>
            </a:p>
          </p:txBody>
        </p:sp>
        <p:sp>
          <p:nvSpPr>
            <p:cNvPr id="22557" name="27 CuadroTexto"/>
            <p:cNvSpPr txBox="1">
              <a:spLocks noChangeArrowheads="1"/>
            </p:cNvSpPr>
            <p:nvPr/>
          </p:nvSpPr>
          <p:spPr bwMode="auto">
            <a:xfrm>
              <a:off x="4284663" y="549275"/>
              <a:ext cx="444446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136" name="135 Conector recto"/>
            <p:cNvCxnSpPr>
              <a:stCxn id="22557" idx="2"/>
            </p:cNvCxnSpPr>
            <p:nvPr/>
          </p:nvCxnSpPr>
          <p:spPr>
            <a:xfrm flipH="1">
              <a:off x="4362003" y="766033"/>
              <a:ext cx="145021" cy="3299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9" name="30 CuadroTexto"/>
            <p:cNvSpPr txBox="1">
              <a:spLocks noChangeArrowheads="1"/>
            </p:cNvSpPr>
            <p:nvPr/>
          </p:nvSpPr>
          <p:spPr bwMode="auto">
            <a:xfrm>
              <a:off x="1325563" y="1208088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138" name="137 Conector recto"/>
            <p:cNvCxnSpPr>
              <a:stCxn id="22559" idx="2"/>
            </p:cNvCxnSpPr>
            <p:nvPr/>
          </p:nvCxnSpPr>
          <p:spPr>
            <a:xfrm flipH="1">
              <a:off x="1590682" y="1424277"/>
              <a:ext cx="19124" cy="490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61" name="138 CuadroTexto"/>
            <p:cNvSpPr txBox="1">
              <a:spLocks noChangeArrowheads="1"/>
            </p:cNvSpPr>
            <p:nvPr/>
          </p:nvSpPr>
          <p:spPr bwMode="auto">
            <a:xfrm>
              <a:off x="4735513" y="4292599"/>
              <a:ext cx="722312" cy="18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600" b="1"/>
                <a:t>ZEQ1</a:t>
              </a:r>
            </a:p>
          </p:txBody>
        </p:sp>
        <p:sp>
          <p:nvSpPr>
            <p:cNvPr id="22562" name="139 CuadroTexto"/>
            <p:cNvSpPr txBox="1">
              <a:spLocks noChangeArrowheads="1"/>
            </p:cNvSpPr>
            <p:nvPr/>
          </p:nvSpPr>
          <p:spPr bwMode="auto">
            <a:xfrm>
              <a:off x="4292600" y="3381375"/>
              <a:ext cx="612775" cy="18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600" b="1"/>
                <a:t>ZEQ1</a:t>
              </a:r>
            </a:p>
          </p:txBody>
        </p:sp>
        <p:sp>
          <p:nvSpPr>
            <p:cNvPr id="22563" name="140 CuadroTexto"/>
            <p:cNvSpPr txBox="1">
              <a:spLocks noChangeArrowheads="1"/>
            </p:cNvSpPr>
            <p:nvPr/>
          </p:nvSpPr>
          <p:spPr bwMode="auto">
            <a:xfrm>
              <a:off x="3563938" y="1989138"/>
              <a:ext cx="612775" cy="18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600" b="1"/>
                <a:t>ZEQ1</a:t>
              </a:r>
            </a:p>
          </p:txBody>
        </p:sp>
        <p:sp>
          <p:nvSpPr>
            <p:cNvPr id="22564" name="141 CuadroTexto"/>
            <p:cNvSpPr txBox="1">
              <a:spLocks noChangeArrowheads="1"/>
            </p:cNvSpPr>
            <p:nvPr/>
          </p:nvSpPr>
          <p:spPr bwMode="auto">
            <a:xfrm>
              <a:off x="4667250" y="5599113"/>
              <a:ext cx="612775" cy="18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600" b="1"/>
                <a:t>ZEQ2</a:t>
              </a:r>
            </a:p>
          </p:txBody>
        </p:sp>
        <p:sp>
          <p:nvSpPr>
            <p:cNvPr id="22565" name="40 CuadroTexto"/>
            <p:cNvSpPr txBox="1">
              <a:spLocks noChangeArrowheads="1"/>
            </p:cNvSpPr>
            <p:nvPr/>
          </p:nvSpPr>
          <p:spPr bwMode="auto">
            <a:xfrm>
              <a:off x="5671888" y="1876275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ZM2</a:t>
              </a:r>
            </a:p>
          </p:txBody>
        </p:sp>
        <p:sp>
          <p:nvSpPr>
            <p:cNvPr id="22566" name="41 CuadroTexto"/>
            <p:cNvSpPr txBox="1">
              <a:spLocks noChangeArrowheads="1"/>
            </p:cNvSpPr>
            <p:nvPr/>
          </p:nvSpPr>
          <p:spPr bwMode="auto">
            <a:xfrm>
              <a:off x="3635375" y="5084763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ZH1</a:t>
              </a:r>
            </a:p>
          </p:txBody>
        </p:sp>
        <p:sp>
          <p:nvSpPr>
            <p:cNvPr id="22567" name="42 CuadroTexto"/>
            <p:cNvSpPr txBox="1">
              <a:spLocks noChangeArrowheads="1"/>
            </p:cNvSpPr>
            <p:nvPr/>
          </p:nvSpPr>
          <p:spPr bwMode="auto">
            <a:xfrm>
              <a:off x="5065387" y="2819178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ZH1</a:t>
              </a:r>
            </a:p>
          </p:txBody>
        </p:sp>
        <p:sp>
          <p:nvSpPr>
            <p:cNvPr id="22568" name="8 CuadroTexto"/>
            <p:cNvSpPr txBox="1">
              <a:spLocks noChangeArrowheads="1"/>
            </p:cNvSpPr>
            <p:nvPr/>
          </p:nvSpPr>
          <p:spPr bwMode="auto">
            <a:xfrm>
              <a:off x="1615832" y="4244684"/>
              <a:ext cx="46536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ZM1A</a:t>
              </a:r>
            </a:p>
          </p:txBody>
        </p:sp>
        <p:cxnSp>
          <p:nvCxnSpPr>
            <p:cNvPr id="44" name="43 Conector recto"/>
            <p:cNvCxnSpPr>
              <a:stCxn id="22568" idx="3"/>
            </p:cNvCxnSpPr>
            <p:nvPr/>
          </p:nvCxnSpPr>
          <p:spPr>
            <a:xfrm flipV="1">
              <a:off x="2081520" y="4329795"/>
              <a:ext cx="533865" cy="22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45 Conector recto"/>
            <p:cNvCxnSpPr>
              <a:stCxn id="22552" idx="3"/>
            </p:cNvCxnSpPr>
            <p:nvPr/>
          </p:nvCxnSpPr>
          <p:spPr>
            <a:xfrm flipV="1">
              <a:off x="1842475" y="3762398"/>
              <a:ext cx="411156" cy="70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71" name="9 CuadroTexto"/>
            <p:cNvSpPr txBox="1">
              <a:spLocks noChangeArrowheads="1"/>
            </p:cNvSpPr>
            <p:nvPr/>
          </p:nvSpPr>
          <p:spPr bwMode="auto">
            <a:xfrm>
              <a:off x="1286298" y="3979864"/>
              <a:ext cx="444423" cy="216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ZEP6</a:t>
              </a:r>
            </a:p>
          </p:txBody>
        </p:sp>
        <p:cxnSp>
          <p:nvCxnSpPr>
            <p:cNvPr id="49" name="48 Conector recto"/>
            <p:cNvCxnSpPr>
              <a:stCxn id="22571" idx="3"/>
            </p:cNvCxnSpPr>
            <p:nvPr/>
          </p:nvCxnSpPr>
          <p:spPr>
            <a:xfrm>
              <a:off x="1730921" y="4087536"/>
              <a:ext cx="1327493" cy="749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73" name="9 CuadroTexto"/>
            <p:cNvSpPr txBox="1">
              <a:spLocks noChangeArrowheads="1"/>
            </p:cNvSpPr>
            <p:nvPr/>
          </p:nvSpPr>
          <p:spPr bwMode="auto">
            <a:xfrm>
              <a:off x="2121975" y="3098521"/>
              <a:ext cx="46536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ZM1B</a:t>
              </a:r>
            </a:p>
          </p:txBody>
        </p:sp>
        <p:cxnSp>
          <p:nvCxnSpPr>
            <p:cNvPr id="52" name="51 Conector recto"/>
            <p:cNvCxnSpPr>
              <a:stCxn id="22573" idx="3"/>
            </p:cNvCxnSpPr>
            <p:nvPr/>
          </p:nvCxnSpPr>
          <p:spPr>
            <a:xfrm>
              <a:off x="2586700" y="3206158"/>
              <a:ext cx="384065" cy="589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"/>
            <p:cNvCxnSpPr>
              <a:stCxn id="22553" idx="3"/>
            </p:cNvCxnSpPr>
            <p:nvPr/>
          </p:nvCxnSpPr>
          <p:spPr>
            <a:xfrm flipV="1">
              <a:off x="3262398" y="5643096"/>
              <a:ext cx="219921" cy="2071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76" name="26 CuadroTexto"/>
            <p:cNvSpPr txBox="1">
              <a:spLocks noChangeArrowheads="1"/>
            </p:cNvSpPr>
            <p:nvPr/>
          </p:nvSpPr>
          <p:spPr bwMode="auto">
            <a:xfrm>
              <a:off x="5406266" y="2317211"/>
              <a:ext cx="444446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ZEP2</a:t>
              </a:r>
            </a:p>
          </p:txBody>
        </p:sp>
        <p:sp>
          <p:nvSpPr>
            <p:cNvPr id="22577" name="42 CuadroTexto"/>
            <p:cNvSpPr txBox="1">
              <a:spLocks noChangeArrowheads="1"/>
            </p:cNvSpPr>
            <p:nvPr/>
          </p:nvSpPr>
          <p:spPr bwMode="auto">
            <a:xfrm>
              <a:off x="4249784" y="2028054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ZH1</a:t>
              </a:r>
            </a:p>
          </p:txBody>
        </p:sp>
        <p:sp>
          <p:nvSpPr>
            <p:cNvPr id="22578" name="19 CuadroTexto"/>
            <p:cNvSpPr txBox="1">
              <a:spLocks noChangeArrowheads="1"/>
            </p:cNvSpPr>
            <p:nvPr/>
          </p:nvSpPr>
          <p:spPr bwMode="auto">
            <a:xfrm>
              <a:off x="4249784" y="1594319"/>
              <a:ext cx="380081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ZH2</a:t>
              </a:r>
            </a:p>
          </p:txBody>
        </p:sp>
        <p:sp>
          <p:nvSpPr>
            <p:cNvPr id="22579" name="30 CuadroTexto"/>
            <p:cNvSpPr txBox="1">
              <a:spLocks noChangeArrowheads="1"/>
            </p:cNvSpPr>
            <p:nvPr/>
          </p:nvSpPr>
          <p:spPr bwMode="auto">
            <a:xfrm>
              <a:off x="3767901" y="6293860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62" name="61 Conector recto"/>
            <p:cNvCxnSpPr>
              <a:stCxn id="22579" idx="0"/>
            </p:cNvCxnSpPr>
            <p:nvPr/>
          </p:nvCxnSpPr>
          <p:spPr>
            <a:xfrm flipH="1" flipV="1">
              <a:off x="3804232" y="5968233"/>
              <a:ext cx="248606" cy="3251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81" name="30 CuadroTexto"/>
            <p:cNvSpPr txBox="1">
              <a:spLocks noChangeArrowheads="1"/>
            </p:cNvSpPr>
            <p:nvPr/>
          </p:nvSpPr>
          <p:spPr bwMode="auto">
            <a:xfrm>
              <a:off x="5586510" y="4377279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66" name="65 Conector recto"/>
            <p:cNvCxnSpPr>
              <a:stCxn id="22581" idx="0"/>
            </p:cNvCxnSpPr>
            <p:nvPr/>
          </p:nvCxnSpPr>
          <p:spPr>
            <a:xfrm flipH="1" flipV="1">
              <a:off x="5622564" y="4052472"/>
              <a:ext cx="248606" cy="3251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83" name="30 CuadroTexto"/>
            <p:cNvSpPr txBox="1">
              <a:spLocks noChangeArrowheads="1"/>
            </p:cNvSpPr>
            <p:nvPr/>
          </p:nvSpPr>
          <p:spPr bwMode="auto">
            <a:xfrm>
              <a:off x="3623340" y="1595059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68" name="67 Conector recto"/>
            <p:cNvCxnSpPr>
              <a:stCxn id="22583" idx="2"/>
            </p:cNvCxnSpPr>
            <p:nvPr/>
          </p:nvCxnSpPr>
          <p:spPr>
            <a:xfrm>
              <a:off x="3907819" y="1811573"/>
              <a:ext cx="74900" cy="1386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85" name="30 CuadroTexto"/>
            <p:cNvSpPr txBox="1">
              <a:spLocks noChangeArrowheads="1"/>
            </p:cNvSpPr>
            <p:nvPr/>
          </p:nvSpPr>
          <p:spPr bwMode="auto">
            <a:xfrm>
              <a:off x="1777599" y="1531397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71" name="70 Conector recto"/>
            <p:cNvCxnSpPr>
              <a:stCxn id="22585" idx="2"/>
            </p:cNvCxnSpPr>
            <p:nvPr/>
          </p:nvCxnSpPr>
          <p:spPr>
            <a:xfrm>
              <a:off x="2062396" y="1747821"/>
              <a:ext cx="299602" cy="3331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87" name="20 CuadroTexto"/>
            <p:cNvSpPr txBox="1">
              <a:spLocks noChangeArrowheads="1"/>
            </p:cNvSpPr>
            <p:nvPr/>
          </p:nvSpPr>
          <p:spPr bwMode="auto">
            <a:xfrm>
              <a:off x="2298220" y="1449740"/>
              <a:ext cx="454078" cy="216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ZH3A</a:t>
              </a:r>
            </a:p>
          </p:txBody>
        </p:sp>
        <p:cxnSp>
          <p:nvCxnSpPr>
            <p:cNvPr id="74" name="73 Conector recto"/>
            <p:cNvCxnSpPr/>
            <p:nvPr/>
          </p:nvCxnSpPr>
          <p:spPr>
            <a:xfrm flipH="1">
              <a:off x="2475145" y="1666536"/>
              <a:ext cx="39841" cy="2741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89" name="5 CuadroTexto"/>
            <p:cNvSpPr txBox="1">
              <a:spLocks noChangeArrowheads="1"/>
            </p:cNvSpPr>
            <p:nvPr/>
          </p:nvSpPr>
          <p:spPr bwMode="auto">
            <a:xfrm>
              <a:off x="4900305" y="3979864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</a:t>
              </a:r>
            </a:p>
          </p:txBody>
        </p:sp>
        <p:sp>
          <p:nvSpPr>
            <p:cNvPr id="22590" name="6 CuadroTexto"/>
            <p:cNvSpPr txBox="1">
              <a:spLocks noChangeArrowheads="1"/>
            </p:cNvSpPr>
            <p:nvPr/>
          </p:nvSpPr>
          <p:spPr bwMode="auto">
            <a:xfrm>
              <a:off x="3114688" y="4775046"/>
              <a:ext cx="391344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ZM1</a:t>
              </a:r>
            </a:p>
          </p:txBody>
        </p:sp>
        <p:sp>
          <p:nvSpPr>
            <p:cNvPr id="22591" name="30 CuadroTexto"/>
            <p:cNvSpPr txBox="1">
              <a:spLocks noChangeArrowheads="1"/>
            </p:cNvSpPr>
            <p:nvPr/>
          </p:nvSpPr>
          <p:spPr bwMode="auto">
            <a:xfrm>
              <a:off x="5586511" y="5027882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800" b="1" dirty="0"/>
                <a:t>ZEP4</a:t>
              </a:r>
            </a:p>
          </p:txBody>
        </p:sp>
        <p:cxnSp>
          <p:nvCxnSpPr>
            <p:cNvPr id="79" name="78 Conector recto"/>
            <p:cNvCxnSpPr>
              <a:stCxn id="22591" idx="0"/>
            </p:cNvCxnSpPr>
            <p:nvPr/>
          </p:nvCxnSpPr>
          <p:spPr>
            <a:xfrm flipH="1" flipV="1">
              <a:off x="5311806" y="4498739"/>
              <a:ext cx="559364" cy="5291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93" name="30 CuadroTexto"/>
            <p:cNvSpPr txBox="1">
              <a:spLocks noChangeArrowheads="1"/>
            </p:cNvSpPr>
            <p:nvPr/>
          </p:nvSpPr>
          <p:spPr bwMode="auto">
            <a:xfrm>
              <a:off x="2466950" y="5498976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69" name="68 Conector recto"/>
            <p:cNvCxnSpPr>
              <a:stCxn id="22593" idx="0"/>
            </p:cNvCxnSpPr>
            <p:nvPr/>
          </p:nvCxnSpPr>
          <p:spPr>
            <a:xfrm flipV="1">
              <a:off x="2750844" y="5023103"/>
              <a:ext cx="333068" cy="476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95" name="27 CuadroTexto"/>
            <p:cNvSpPr txBox="1">
              <a:spLocks noChangeArrowheads="1"/>
            </p:cNvSpPr>
            <p:nvPr/>
          </p:nvSpPr>
          <p:spPr bwMode="auto">
            <a:xfrm>
              <a:off x="5530086" y="1314707"/>
              <a:ext cx="444446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 dirty="0"/>
                <a:t>ZEP4</a:t>
              </a:r>
            </a:p>
          </p:txBody>
        </p:sp>
        <p:cxnSp>
          <p:nvCxnSpPr>
            <p:cNvPr id="76" name="75 Conector recto"/>
            <p:cNvCxnSpPr>
              <a:stCxn id="22595" idx="2"/>
            </p:cNvCxnSpPr>
            <p:nvPr/>
          </p:nvCxnSpPr>
          <p:spPr>
            <a:xfrm flipH="1">
              <a:off x="5608221" y="1531063"/>
              <a:ext cx="145021" cy="3299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97" name="30 CuadroTexto"/>
            <p:cNvSpPr txBox="1">
              <a:spLocks noChangeArrowheads="1"/>
            </p:cNvSpPr>
            <p:nvPr/>
          </p:nvSpPr>
          <p:spPr bwMode="auto">
            <a:xfrm>
              <a:off x="4255962" y="2360469"/>
              <a:ext cx="568325" cy="21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73" name="72 Conector recto"/>
            <p:cNvCxnSpPr/>
            <p:nvPr/>
          </p:nvCxnSpPr>
          <p:spPr>
            <a:xfrm flipH="1">
              <a:off x="4366784" y="2522413"/>
              <a:ext cx="65338" cy="167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99" name="139 CuadroTexto"/>
            <p:cNvSpPr txBox="1">
              <a:spLocks noChangeArrowheads="1"/>
            </p:cNvSpPr>
            <p:nvPr/>
          </p:nvSpPr>
          <p:spPr bwMode="auto">
            <a:xfrm>
              <a:off x="4539219" y="2606511"/>
              <a:ext cx="612775" cy="18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600" b="1"/>
                <a:t>ZEQ1</a:t>
              </a:r>
            </a:p>
          </p:txBody>
        </p:sp>
      </p:grpSp>
      <p:sp>
        <p:nvSpPr>
          <p:cNvPr id="75" name="74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Proyecto del Plan – Zonas   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6242050" y="415925"/>
            <a:ext cx="2714625" cy="6096000"/>
            <a:chOff x="6242050" y="415925"/>
            <a:chExt cx="2714625" cy="6096000"/>
          </a:xfrm>
        </p:grpSpPr>
        <p:pic>
          <p:nvPicPr>
            <p:cNvPr id="22533" name="Picture 6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050" y="415925"/>
              <a:ext cx="2714625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Agrupar 4"/>
            <p:cNvGrpSpPr/>
            <p:nvPr/>
          </p:nvGrpSpPr>
          <p:grpSpPr>
            <a:xfrm>
              <a:off x="6308725" y="3536950"/>
              <a:ext cx="385141" cy="153888"/>
              <a:chOff x="6308725" y="3536950"/>
              <a:chExt cx="385141" cy="153888"/>
            </a:xfrm>
          </p:grpSpPr>
          <p:pic>
            <p:nvPicPr>
              <p:cNvPr id="2" name="Imagen 1" descr="Captura de pantalla 2018-09-12 a la(s) 10.21.05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18" t="50392" r="57190" b="45948"/>
              <a:stretch/>
            </p:blipFill>
            <p:spPr>
              <a:xfrm>
                <a:off x="6381750" y="3570743"/>
                <a:ext cx="187325" cy="9003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3" name="CuadroTexto 2"/>
              <p:cNvSpPr txBox="1"/>
              <p:nvPr/>
            </p:nvSpPr>
            <p:spPr>
              <a:xfrm>
                <a:off x="6308725" y="3536950"/>
                <a:ext cx="385141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400" b="1" dirty="0" smtClean="0"/>
                  <a:t>Z A P - 1</a:t>
                </a:r>
                <a:endParaRPr lang="es-ES" sz="400" b="1" dirty="0"/>
              </a:p>
            </p:txBody>
          </p:sp>
        </p:grpSp>
      </p:grpSp>
      <p:cxnSp>
        <p:nvCxnSpPr>
          <p:cNvPr id="78" name="78 Conector recto"/>
          <p:cNvCxnSpPr/>
          <p:nvPr/>
        </p:nvCxnSpPr>
        <p:spPr bwMode="auto">
          <a:xfrm flipH="1" flipV="1">
            <a:off x="4048127" y="4808538"/>
            <a:ext cx="461475" cy="6045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30 CuadroTexto"/>
          <p:cNvSpPr txBox="1">
            <a:spLocks noChangeArrowheads="1"/>
          </p:cNvSpPr>
          <p:nvPr/>
        </p:nvSpPr>
        <p:spPr bwMode="auto">
          <a:xfrm>
            <a:off x="4226804" y="5365044"/>
            <a:ext cx="566139" cy="21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800" b="1" dirty="0" smtClean="0"/>
              <a:t>ZI</a:t>
            </a:r>
            <a:endParaRPr lang="es-ES" sz="800" b="1" dirty="0"/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20" descr="C:\Proyectos\358_Paillaco\Planos\Etapa 5\00_Esquemas2\Paillaco_Proy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23556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3598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3620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3621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3622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3623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3624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3625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3626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3627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3628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3629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3630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3631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3632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3633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3634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3635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3636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3637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3638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3639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3640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3641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3642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3643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3644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3645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3646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3647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3648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3606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3609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48134" name="58 CuadroTexto"/>
          <p:cNvSpPr txBox="1">
            <a:spLocks noChangeArrowheads="1"/>
          </p:cNvSpPr>
          <p:nvPr/>
        </p:nvSpPr>
        <p:spPr bwMode="auto">
          <a:xfrm>
            <a:off x="4494213" y="942975"/>
            <a:ext cx="7493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ZM3</a:t>
            </a:r>
          </a:p>
        </p:txBody>
      </p:sp>
      <p:cxnSp>
        <p:nvCxnSpPr>
          <p:cNvPr id="59" name="58 Conector recto"/>
          <p:cNvCxnSpPr>
            <a:stCxn id="48134" idx="2"/>
          </p:cNvCxnSpPr>
          <p:nvPr/>
        </p:nvCxnSpPr>
        <p:spPr>
          <a:xfrm>
            <a:off x="4868863" y="1189038"/>
            <a:ext cx="225425" cy="14351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>
            <a:stCxn id="48134" idx="2"/>
          </p:cNvCxnSpPr>
          <p:nvPr/>
        </p:nvCxnSpPr>
        <p:spPr>
          <a:xfrm flipH="1">
            <a:off x="4510088" y="1189038"/>
            <a:ext cx="358775" cy="11953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CuadroTexto"/>
          <p:cNvSpPr txBox="1">
            <a:spLocks noChangeArrowheads="1"/>
          </p:cNvSpPr>
          <p:nvPr/>
        </p:nvSpPr>
        <p:spPr bwMode="auto">
          <a:xfrm>
            <a:off x="130175" y="531813"/>
            <a:ext cx="137477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1. Zonas Mixtas </a:t>
            </a:r>
          </a:p>
        </p:txBody>
      </p:sp>
      <p:pic>
        <p:nvPicPr>
          <p:cNvPr id="23561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64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Las zonas mixtas corresponden en términos generales a aquellas áreas establecidas por un Plan Regulador Comunal, que buscan reconocer, o bien, proponer sectores que alberguen una mayor diversidad e intensidad de tipos de usos de suelo, en complemento a las áreas de predominio residencial. </a:t>
            </a:r>
          </a:p>
        </p:txBody>
      </p:sp>
      <p:sp>
        <p:nvSpPr>
          <p:cNvPr id="66" name="65 CuadroTexto"/>
          <p:cNvSpPr txBox="1">
            <a:spLocks noChangeArrowheads="1"/>
          </p:cNvSpPr>
          <p:nvPr/>
        </p:nvSpPr>
        <p:spPr bwMode="auto">
          <a:xfrm>
            <a:off x="1265238" y="5068888"/>
            <a:ext cx="749300" cy="246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ZMC1</a:t>
            </a:r>
          </a:p>
        </p:txBody>
      </p:sp>
      <p:cxnSp>
        <p:nvCxnSpPr>
          <p:cNvPr id="67" name="66 Conector recto"/>
          <p:cNvCxnSpPr>
            <a:stCxn id="66" idx="3"/>
          </p:cNvCxnSpPr>
          <p:nvPr/>
        </p:nvCxnSpPr>
        <p:spPr>
          <a:xfrm flipV="1">
            <a:off x="2014538" y="4495800"/>
            <a:ext cx="1284287" cy="69691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111 CuadroTexto"/>
          <p:cNvSpPr txBox="1">
            <a:spLocks noChangeArrowheads="1"/>
          </p:cNvSpPr>
          <p:nvPr/>
        </p:nvSpPr>
        <p:spPr bwMode="auto">
          <a:xfrm>
            <a:off x="785813" y="4338638"/>
            <a:ext cx="749300" cy="246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ZM1</a:t>
            </a:r>
          </a:p>
        </p:txBody>
      </p:sp>
      <p:cxnSp>
        <p:nvCxnSpPr>
          <p:cNvPr id="69" name="68 Conector recto"/>
          <p:cNvCxnSpPr>
            <a:stCxn id="68" idx="3"/>
          </p:cNvCxnSpPr>
          <p:nvPr/>
        </p:nvCxnSpPr>
        <p:spPr>
          <a:xfrm flipV="1">
            <a:off x="1535113" y="4148138"/>
            <a:ext cx="827087" cy="3143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115 CuadroTexto"/>
          <p:cNvSpPr txBox="1">
            <a:spLocks noChangeArrowheads="1"/>
          </p:cNvSpPr>
          <p:nvPr/>
        </p:nvSpPr>
        <p:spPr bwMode="auto">
          <a:xfrm>
            <a:off x="3032125" y="5997575"/>
            <a:ext cx="747713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ZM1</a:t>
            </a:r>
          </a:p>
        </p:txBody>
      </p:sp>
      <p:cxnSp>
        <p:nvCxnSpPr>
          <p:cNvPr id="71" name="70 Conector recto"/>
          <p:cNvCxnSpPr>
            <a:stCxn id="70" idx="0"/>
          </p:cNvCxnSpPr>
          <p:nvPr/>
        </p:nvCxnSpPr>
        <p:spPr>
          <a:xfrm flipV="1">
            <a:off x="3406775" y="5351463"/>
            <a:ext cx="601663" cy="6461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119 CuadroTexto"/>
          <p:cNvSpPr txBox="1">
            <a:spLocks noChangeArrowheads="1"/>
          </p:cNvSpPr>
          <p:nvPr/>
        </p:nvSpPr>
        <p:spPr bwMode="auto">
          <a:xfrm>
            <a:off x="3154363" y="1906588"/>
            <a:ext cx="747712" cy="246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ZM1</a:t>
            </a:r>
          </a:p>
        </p:txBody>
      </p:sp>
      <p:cxnSp>
        <p:nvCxnSpPr>
          <p:cNvPr id="73" name="72 Conector recto"/>
          <p:cNvCxnSpPr>
            <a:stCxn id="72" idx="2"/>
          </p:cNvCxnSpPr>
          <p:nvPr/>
        </p:nvCxnSpPr>
        <p:spPr>
          <a:xfrm flipH="1">
            <a:off x="3341688" y="2152650"/>
            <a:ext cx="187325" cy="126523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123 CuadroTexto"/>
          <p:cNvSpPr txBox="1">
            <a:spLocks noChangeArrowheads="1"/>
          </p:cNvSpPr>
          <p:nvPr/>
        </p:nvSpPr>
        <p:spPr bwMode="auto">
          <a:xfrm>
            <a:off x="5153025" y="3541713"/>
            <a:ext cx="747713" cy="246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ZM1</a:t>
            </a:r>
          </a:p>
        </p:txBody>
      </p:sp>
      <p:cxnSp>
        <p:nvCxnSpPr>
          <p:cNvPr id="75" name="74 Conector recto"/>
          <p:cNvCxnSpPr>
            <a:stCxn id="74" idx="1"/>
          </p:cNvCxnSpPr>
          <p:nvPr/>
        </p:nvCxnSpPr>
        <p:spPr>
          <a:xfrm flipH="1">
            <a:off x="4786313" y="3665538"/>
            <a:ext cx="366712" cy="58896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111 CuadroTexto"/>
          <p:cNvSpPr txBox="1">
            <a:spLocks noChangeArrowheads="1"/>
          </p:cNvSpPr>
          <p:nvPr/>
        </p:nvSpPr>
        <p:spPr bwMode="auto">
          <a:xfrm>
            <a:off x="5151438" y="1289050"/>
            <a:ext cx="7493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ZM2</a:t>
            </a:r>
          </a:p>
        </p:txBody>
      </p:sp>
      <p:cxnSp>
        <p:nvCxnSpPr>
          <p:cNvPr id="80" name="79 Conector recto"/>
          <p:cNvCxnSpPr>
            <a:stCxn id="79" idx="2"/>
          </p:cNvCxnSpPr>
          <p:nvPr/>
        </p:nvCxnSpPr>
        <p:spPr>
          <a:xfrm flipH="1">
            <a:off x="5370513" y="1535113"/>
            <a:ext cx="155575" cy="5461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>
            <a:stCxn id="79" idx="2"/>
          </p:cNvCxnSpPr>
          <p:nvPr/>
        </p:nvCxnSpPr>
        <p:spPr>
          <a:xfrm flipH="1">
            <a:off x="5284788" y="1535113"/>
            <a:ext cx="241300" cy="16652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117 CuadroTexto"/>
          <p:cNvSpPr txBox="1">
            <a:spLocks noChangeArrowheads="1"/>
          </p:cNvSpPr>
          <p:nvPr/>
        </p:nvSpPr>
        <p:spPr bwMode="auto">
          <a:xfrm>
            <a:off x="5257800" y="5378450"/>
            <a:ext cx="747713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ZM2</a:t>
            </a:r>
          </a:p>
        </p:txBody>
      </p:sp>
      <p:cxnSp>
        <p:nvCxnSpPr>
          <p:cNvPr id="83" name="82 Conector recto"/>
          <p:cNvCxnSpPr>
            <a:stCxn id="82" idx="1"/>
          </p:cNvCxnSpPr>
          <p:nvPr/>
        </p:nvCxnSpPr>
        <p:spPr>
          <a:xfrm flipH="1" flipV="1">
            <a:off x="5072063" y="4822825"/>
            <a:ext cx="185737" cy="6794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recto"/>
          <p:cNvCxnSpPr>
            <a:stCxn id="82" idx="1"/>
          </p:cNvCxnSpPr>
          <p:nvPr/>
        </p:nvCxnSpPr>
        <p:spPr>
          <a:xfrm flipH="1">
            <a:off x="4859338" y="5502275"/>
            <a:ext cx="398462" cy="23018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9" name="88 Tabla"/>
          <p:cNvGraphicFramePr>
            <a:graphicFrameLocks noGrp="1"/>
          </p:cNvGraphicFramePr>
          <p:nvPr/>
        </p:nvGraphicFramePr>
        <p:xfrm>
          <a:off x="6132513" y="1905000"/>
          <a:ext cx="2928937" cy="1700240"/>
        </p:xfrm>
        <a:graphic>
          <a:graphicData uri="http://schemas.openxmlformats.org/drawingml/2006/table">
            <a:tbl>
              <a:tblPr/>
              <a:tblGrid>
                <a:gridCol w="2928937"/>
              </a:tblGrid>
              <a:tr h="1936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+mj-lt"/>
                          <a:ea typeface="Times New Roman"/>
                          <a:cs typeface="Arial"/>
                        </a:rPr>
                        <a:t>ZONAS MIXTAS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</a:txBody>
                  <a:tcPr marT="1079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3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ZMC-1. </a:t>
                      </a:r>
                      <a:r>
                        <a:rPr lang="es-ES" sz="1200" baseline="0" dirty="0" smtClean="0"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Zona 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Mixta Centro 1 (Paillaco)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</a:txBody>
                  <a:tcPr marT="1079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24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ZM-1. </a:t>
                      </a:r>
                      <a:r>
                        <a:rPr lang="es-ES" sz="1200" baseline="0" dirty="0" smtClean="0"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Zona 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Mixta 1 (Pericentro Paillaco)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ZM1A 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	</a:t>
                      </a:r>
                      <a:r>
                        <a:rPr lang="es-ES" sz="1200" dirty="0" err="1">
                          <a:latin typeface="+mj-lt"/>
                          <a:ea typeface="Times New Roman"/>
                          <a:cs typeface="Arial"/>
                        </a:rPr>
                        <a:t>Subzona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 Mixta 1 </a:t>
                      </a: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A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ZM1B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	</a:t>
                      </a:r>
                      <a:r>
                        <a:rPr lang="es-ES" sz="1200" dirty="0" err="1">
                          <a:latin typeface="+mj-lt"/>
                          <a:ea typeface="Times New Roman"/>
                          <a:cs typeface="Arial"/>
                        </a:rPr>
                        <a:t>Subzona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 Mixta 1 </a:t>
                      </a: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B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</a:txBody>
                  <a:tcPr marT="1079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3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ZM-2. </a:t>
                      </a:r>
                      <a:r>
                        <a:rPr lang="es-ES" sz="1200" baseline="0" dirty="0" smtClean="0"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Zona 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Mixta 2 (Ruta 5)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</a:txBody>
                  <a:tcPr marT="1079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6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ZM-3. </a:t>
                      </a:r>
                      <a:r>
                        <a:rPr lang="es-ES" sz="1200" baseline="0" dirty="0" smtClean="0"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Zona </a:t>
                      </a:r>
                      <a:r>
                        <a:rPr lang="es-ES" sz="1200" dirty="0">
                          <a:latin typeface="+mj-lt"/>
                          <a:ea typeface="Times New Roman"/>
                          <a:cs typeface="Arial"/>
                        </a:rPr>
                        <a:t>Mixta 3 (Nororiente de Paillaco)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</a:txBody>
                  <a:tcPr marT="1079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0" name="111 CuadroTexto"/>
          <p:cNvSpPr txBox="1">
            <a:spLocks noChangeArrowheads="1"/>
          </p:cNvSpPr>
          <p:nvPr/>
        </p:nvSpPr>
        <p:spPr bwMode="auto">
          <a:xfrm>
            <a:off x="654050" y="4699000"/>
            <a:ext cx="7493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ZM1A</a:t>
            </a:r>
          </a:p>
        </p:txBody>
      </p:sp>
      <p:cxnSp>
        <p:nvCxnSpPr>
          <p:cNvPr id="91" name="90 Conector recto"/>
          <p:cNvCxnSpPr>
            <a:stCxn id="90" idx="3"/>
          </p:cNvCxnSpPr>
          <p:nvPr/>
        </p:nvCxnSpPr>
        <p:spPr>
          <a:xfrm flipV="1">
            <a:off x="1403350" y="4508500"/>
            <a:ext cx="827088" cy="3143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111 CuadroTexto"/>
          <p:cNvSpPr txBox="1">
            <a:spLocks noChangeArrowheads="1"/>
          </p:cNvSpPr>
          <p:nvPr/>
        </p:nvSpPr>
        <p:spPr bwMode="auto">
          <a:xfrm>
            <a:off x="654050" y="3835400"/>
            <a:ext cx="7493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ZM1B</a:t>
            </a:r>
          </a:p>
        </p:txBody>
      </p:sp>
      <p:cxnSp>
        <p:nvCxnSpPr>
          <p:cNvPr id="93" name="92 Conector recto"/>
          <p:cNvCxnSpPr>
            <a:stCxn id="92" idx="3"/>
          </p:cNvCxnSpPr>
          <p:nvPr/>
        </p:nvCxnSpPr>
        <p:spPr>
          <a:xfrm>
            <a:off x="1403350" y="3959225"/>
            <a:ext cx="1241425" cy="254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"/>
          <p:cNvCxnSpPr>
            <a:stCxn id="92" idx="3"/>
          </p:cNvCxnSpPr>
          <p:nvPr/>
        </p:nvCxnSpPr>
        <p:spPr>
          <a:xfrm>
            <a:off x="1403350" y="3959225"/>
            <a:ext cx="1241425" cy="6477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65" grpId="0" animBg="1"/>
      <p:bldP spid="66" grpId="0" animBg="1"/>
      <p:bldP spid="68" grpId="0" animBg="1"/>
      <p:bldP spid="70" grpId="0" animBg="1"/>
      <p:bldP spid="72" grpId="0" animBg="1"/>
      <p:bldP spid="74" grpId="0" animBg="1"/>
      <p:bldP spid="79" grpId="0" animBg="1"/>
      <p:bldP spid="82" grpId="0" animBg="1"/>
      <p:bldP spid="90" grpId="0" animBg="1"/>
      <p:bldP spid="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5" descr="C:\Proyectos\358_Paillaco\Planos\Etapa 5\00_Esquemas2\Paillaco_Proy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24580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4600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4622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4623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4624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4625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4626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4627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4628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4629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4630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4631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4632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4633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4634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4635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4636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4637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4638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4639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4640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4641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4642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4643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4644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4645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4646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4647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4648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4649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4650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4608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4611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130175" y="531813"/>
            <a:ext cx="2274888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2. Zonas Preferentemente Residenciales</a:t>
            </a:r>
          </a:p>
        </p:txBody>
      </p:sp>
      <p:sp>
        <p:nvSpPr>
          <p:cNvPr id="51208" name="64 CuadroTexto"/>
          <p:cNvSpPr txBox="1">
            <a:spLocks noChangeArrowheads="1"/>
          </p:cNvSpPr>
          <p:nvPr/>
        </p:nvSpPr>
        <p:spPr bwMode="auto">
          <a:xfrm>
            <a:off x="485775" y="1323975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ZH3</a:t>
            </a:r>
          </a:p>
        </p:txBody>
      </p:sp>
      <p:cxnSp>
        <p:nvCxnSpPr>
          <p:cNvPr id="60" name="59 Conector recto"/>
          <p:cNvCxnSpPr>
            <a:stCxn id="51208" idx="2"/>
          </p:cNvCxnSpPr>
          <p:nvPr/>
        </p:nvCxnSpPr>
        <p:spPr>
          <a:xfrm>
            <a:off x="860425" y="1585913"/>
            <a:ext cx="1192213" cy="13700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6" name="64 CuadroTexto"/>
          <p:cNvSpPr txBox="1">
            <a:spLocks noChangeArrowheads="1"/>
          </p:cNvSpPr>
          <p:nvPr/>
        </p:nvSpPr>
        <p:spPr bwMode="auto">
          <a:xfrm>
            <a:off x="1462088" y="1208088"/>
            <a:ext cx="747712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ea typeface="+mn-ea"/>
                <a:cs typeface="Arial" charset="0"/>
              </a:rPr>
              <a:t>ZH3A</a:t>
            </a:r>
          </a:p>
        </p:txBody>
      </p:sp>
      <p:cxnSp>
        <p:nvCxnSpPr>
          <p:cNvPr id="65" name="64 Conector recto"/>
          <p:cNvCxnSpPr>
            <a:stCxn id="51256" idx="2"/>
          </p:cNvCxnSpPr>
          <p:nvPr/>
        </p:nvCxnSpPr>
        <p:spPr>
          <a:xfrm>
            <a:off x="1836738" y="1470025"/>
            <a:ext cx="173037" cy="6572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6" name="7 Imagen" descr="norte2 copi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71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16998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dirty="0" smtClean="0"/>
              <a:t>Estas zonas están orientadas al desarrollo de usos residenciales (principalmente, del tipo vivienda), combinados en menor grado con algunos tipos de equipamiento de tipo básico y actividades productivas compatibles con el uso residencial (en casos puntuales). </a:t>
            </a:r>
          </a:p>
        </p:txBody>
      </p:sp>
      <p:sp>
        <p:nvSpPr>
          <p:cNvPr id="73" name="60 CuadroTexto"/>
          <p:cNvSpPr txBox="1">
            <a:spLocks noChangeArrowheads="1"/>
          </p:cNvSpPr>
          <p:nvPr/>
        </p:nvSpPr>
        <p:spPr bwMode="auto">
          <a:xfrm>
            <a:off x="4603750" y="1671638"/>
            <a:ext cx="747713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ea typeface="+mn-ea"/>
                <a:cs typeface="Arial" charset="0"/>
              </a:rPr>
              <a:t>ZH1</a:t>
            </a:r>
          </a:p>
        </p:txBody>
      </p:sp>
      <p:cxnSp>
        <p:nvCxnSpPr>
          <p:cNvPr id="74" name="73 Conector recto"/>
          <p:cNvCxnSpPr>
            <a:stCxn id="73" idx="2"/>
          </p:cNvCxnSpPr>
          <p:nvPr/>
        </p:nvCxnSpPr>
        <p:spPr>
          <a:xfrm flipH="1">
            <a:off x="3973513" y="1933575"/>
            <a:ext cx="1004887" cy="69056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65 CuadroTexto"/>
          <p:cNvSpPr txBox="1">
            <a:spLocks noChangeArrowheads="1"/>
          </p:cNvSpPr>
          <p:nvPr/>
        </p:nvSpPr>
        <p:spPr bwMode="auto">
          <a:xfrm>
            <a:off x="5170488" y="5143500"/>
            <a:ext cx="749300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ea typeface="+mn-ea"/>
                <a:cs typeface="Arial" charset="0"/>
              </a:rPr>
              <a:t>ZH1</a:t>
            </a:r>
          </a:p>
        </p:txBody>
      </p:sp>
      <p:cxnSp>
        <p:nvCxnSpPr>
          <p:cNvPr id="76" name="75 Conector recto"/>
          <p:cNvCxnSpPr>
            <a:stCxn id="75" idx="1"/>
          </p:cNvCxnSpPr>
          <p:nvPr/>
        </p:nvCxnSpPr>
        <p:spPr>
          <a:xfrm flipH="1" flipV="1">
            <a:off x="4759325" y="5029200"/>
            <a:ext cx="411163" cy="2444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69 CuadroTexto"/>
          <p:cNvSpPr txBox="1">
            <a:spLocks noChangeArrowheads="1"/>
          </p:cNvSpPr>
          <p:nvPr/>
        </p:nvSpPr>
        <p:spPr bwMode="auto">
          <a:xfrm>
            <a:off x="1530350" y="5375275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ZH1</a:t>
            </a:r>
          </a:p>
        </p:txBody>
      </p:sp>
      <p:cxnSp>
        <p:nvCxnSpPr>
          <p:cNvPr id="78" name="77 Conector recto"/>
          <p:cNvCxnSpPr>
            <a:stCxn id="77" idx="3"/>
          </p:cNvCxnSpPr>
          <p:nvPr/>
        </p:nvCxnSpPr>
        <p:spPr>
          <a:xfrm flipV="1">
            <a:off x="2278063" y="5356225"/>
            <a:ext cx="1249362" cy="15081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>
            <a:stCxn id="73" idx="2"/>
          </p:cNvCxnSpPr>
          <p:nvPr/>
        </p:nvCxnSpPr>
        <p:spPr>
          <a:xfrm flipH="1">
            <a:off x="4787900" y="1933575"/>
            <a:ext cx="190500" cy="130651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69 CuadroTexto"/>
          <p:cNvSpPr txBox="1">
            <a:spLocks noChangeArrowheads="1"/>
          </p:cNvSpPr>
          <p:nvPr/>
        </p:nvSpPr>
        <p:spPr bwMode="auto">
          <a:xfrm>
            <a:off x="1552575" y="6049963"/>
            <a:ext cx="747713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ZH2</a:t>
            </a:r>
          </a:p>
        </p:txBody>
      </p:sp>
      <p:cxnSp>
        <p:nvCxnSpPr>
          <p:cNvPr id="81" name="80 Conector recto"/>
          <p:cNvCxnSpPr>
            <a:stCxn id="80" idx="3"/>
          </p:cNvCxnSpPr>
          <p:nvPr/>
        </p:nvCxnSpPr>
        <p:spPr>
          <a:xfrm flipV="1">
            <a:off x="2300288" y="5878513"/>
            <a:ext cx="1182687" cy="3016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67 CuadroTexto"/>
          <p:cNvSpPr txBox="1">
            <a:spLocks noChangeArrowheads="1"/>
          </p:cNvSpPr>
          <p:nvPr/>
        </p:nvSpPr>
        <p:spPr bwMode="auto">
          <a:xfrm>
            <a:off x="3638550" y="488950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ZH2</a:t>
            </a:r>
          </a:p>
        </p:txBody>
      </p:sp>
      <p:cxnSp>
        <p:nvCxnSpPr>
          <p:cNvPr id="83" name="82 Conector recto"/>
          <p:cNvCxnSpPr>
            <a:stCxn id="82" idx="2"/>
          </p:cNvCxnSpPr>
          <p:nvPr/>
        </p:nvCxnSpPr>
        <p:spPr>
          <a:xfrm flipH="1">
            <a:off x="3624263" y="750888"/>
            <a:ext cx="388937" cy="9683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6226175" y="1785938"/>
          <a:ext cx="57531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8" name="Documento" r:id="rId5" imgW="5753100" imgH="1435100" progId="Word.Document.12">
                  <p:link updateAutomatic="1"/>
                </p:oleObj>
              </mc:Choice>
              <mc:Fallback>
                <p:oleObj name="Documento" r:id="rId5" imgW="5753100" imgH="1435100" progId="Word.Document.12">
                  <p:link updateAutomatic="1"/>
                  <p:pic>
                    <p:nvPicPr>
                      <p:cNvPr id="0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175" y="1785938"/>
                        <a:ext cx="5753100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animBg="1"/>
      <p:bldP spid="51256" grpId="0" animBg="1"/>
      <p:bldP spid="72" grpId="0" animBg="1"/>
      <p:bldP spid="73" grpId="0" animBg="1"/>
      <p:bldP spid="75" grpId="0" animBg="1"/>
      <p:bldP spid="75" grpId="1" animBg="1"/>
      <p:bldP spid="77" grpId="0" animBg="1"/>
      <p:bldP spid="80" grpId="0" animBg="1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38" descr="C:\Proyectos\358_Paillaco\Planos\Etapa 5_Rev0\00_Esquemas3\Paillaco_Proy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25604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5618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5640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5641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5642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5643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5644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5645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5646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5647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5648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5649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5650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5651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5652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5653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5654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5655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5656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5657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5658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5659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5660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5661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5662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5663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5664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5665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5666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5667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5668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5626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5629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130175" y="531813"/>
            <a:ext cx="2274888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3. Zonas de Equipamiento</a:t>
            </a:r>
          </a:p>
        </p:txBody>
      </p:sp>
      <p:sp>
        <p:nvSpPr>
          <p:cNvPr id="52231" name="62 CuadroTexto"/>
          <p:cNvSpPr txBox="1">
            <a:spLocks noChangeArrowheads="1"/>
          </p:cNvSpPr>
          <p:nvPr/>
        </p:nvSpPr>
        <p:spPr bwMode="auto">
          <a:xfrm>
            <a:off x="3924300" y="638175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ZEQ-1</a:t>
            </a:r>
          </a:p>
        </p:txBody>
      </p:sp>
      <p:cxnSp>
        <p:nvCxnSpPr>
          <p:cNvPr id="60" name="59 Conector recto"/>
          <p:cNvCxnSpPr>
            <a:stCxn id="52231" idx="2"/>
          </p:cNvCxnSpPr>
          <p:nvPr/>
        </p:nvCxnSpPr>
        <p:spPr>
          <a:xfrm>
            <a:off x="4298950" y="900113"/>
            <a:ext cx="55563" cy="19192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>
            <a:stCxn id="52231" idx="2"/>
          </p:cNvCxnSpPr>
          <p:nvPr/>
        </p:nvCxnSpPr>
        <p:spPr>
          <a:xfrm flipH="1">
            <a:off x="3979863" y="900113"/>
            <a:ext cx="319087" cy="19129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>
            <a:stCxn id="52231" idx="2"/>
          </p:cNvCxnSpPr>
          <p:nvPr/>
        </p:nvCxnSpPr>
        <p:spPr>
          <a:xfrm flipH="1">
            <a:off x="3492500" y="900113"/>
            <a:ext cx="806450" cy="14033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5" name="71 CuadroTexto"/>
          <p:cNvSpPr txBox="1">
            <a:spLocks noChangeArrowheads="1"/>
          </p:cNvSpPr>
          <p:nvPr/>
        </p:nvSpPr>
        <p:spPr bwMode="auto">
          <a:xfrm>
            <a:off x="4716463" y="2349500"/>
            <a:ext cx="747712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ZEQ-1</a:t>
            </a:r>
          </a:p>
        </p:txBody>
      </p:sp>
      <p:cxnSp>
        <p:nvCxnSpPr>
          <p:cNvPr id="64" name="63 Conector recto"/>
          <p:cNvCxnSpPr>
            <a:stCxn id="52235" idx="2"/>
          </p:cNvCxnSpPr>
          <p:nvPr/>
        </p:nvCxnSpPr>
        <p:spPr>
          <a:xfrm flipH="1">
            <a:off x="4268788" y="2611438"/>
            <a:ext cx="822325" cy="11382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>
            <a:stCxn id="52235" idx="2"/>
          </p:cNvCxnSpPr>
          <p:nvPr/>
        </p:nvCxnSpPr>
        <p:spPr>
          <a:xfrm flipH="1">
            <a:off x="4716463" y="2611438"/>
            <a:ext cx="374650" cy="20145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8" name="76 CuadroTexto"/>
          <p:cNvSpPr txBox="1">
            <a:spLocks noChangeArrowheads="1"/>
          </p:cNvSpPr>
          <p:nvPr/>
        </p:nvSpPr>
        <p:spPr bwMode="auto">
          <a:xfrm>
            <a:off x="2540000" y="6019800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ea typeface="+mn-ea"/>
                <a:cs typeface="Arial" charset="0"/>
              </a:rPr>
              <a:t>ZEQ-2</a:t>
            </a:r>
          </a:p>
        </p:txBody>
      </p:sp>
      <p:cxnSp>
        <p:nvCxnSpPr>
          <p:cNvPr id="67" name="66 Conector recto"/>
          <p:cNvCxnSpPr>
            <a:stCxn id="52238" idx="3"/>
          </p:cNvCxnSpPr>
          <p:nvPr/>
        </p:nvCxnSpPr>
        <p:spPr>
          <a:xfrm flipV="1">
            <a:off x="3287713" y="5900738"/>
            <a:ext cx="1230312" cy="2492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5" name="7 Imagen" descr="norte2 copi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76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06203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Este tipo de zonas corresponden a las destinadas de forma preferente o exclusiva para usos de equipamientos: comercio, culto, cultura, deporte, educación, esparcimiento, salud, seguridad, servicios y social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6180138" y="1692275"/>
          <a:ext cx="5803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6" name="Documento" r:id="rId5" imgW="5803900" imgH="965200" progId="Word.Document.12">
                  <p:link updateAutomatic="1"/>
                </p:oleObj>
              </mc:Choice>
              <mc:Fallback>
                <p:oleObj name="Documento" r:id="rId5" imgW="5803900" imgH="965200" progId="Word.Document.12">
                  <p:link updateAutomatic="1"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138" y="1692275"/>
                        <a:ext cx="58039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5" grpId="0" animBg="1"/>
      <p:bldP spid="52238" grpId="0" animBg="1"/>
      <p:bldP spid="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64" descr="C:\Proyectos\358_Paillaco\Planos\Etapa 5_Rev0\00_Esquemas3\Paillaco_Proy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26628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6650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6672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6673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6674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6675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6676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6677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6678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6679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6680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6681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6682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6683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6684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6685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6686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6687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6688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6689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6690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6691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6692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6693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6694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6695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6696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6697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6698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6699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6700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6658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6661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4. Zonas de Actividades Productivas e Infraestructura</a:t>
            </a:r>
          </a:p>
        </p:txBody>
      </p:sp>
      <p:sp>
        <p:nvSpPr>
          <p:cNvPr id="53256" name="62 CuadroTexto"/>
          <p:cNvSpPr txBox="1">
            <a:spLocks noChangeArrowheads="1"/>
          </p:cNvSpPr>
          <p:nvPr/>
        </p:nvSpPr>
        <p:spPr bwMode="auto">
          <a:xfrm>
            <a:off x="1103313" y="5813425"/>
            <a:ext cx="747712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ea typeface="+mn-ea"/>
                <a:cs typeface="Arial" charset="0"/>
              </a:rPr>
              <a:t>ZAP1</a:t>
            </a:r>
          </a:p>
        </p:txBody>
      </p:sp>
      <p:cxnSp>
        <p:nvCxnSpPr>
          <p:cNvPr id="60" name="59 Conector recto"/>
          <p:cNvCxnSpPr>
            <a:stCxn id="53256" idx="3"/>
          </p:cNvCxnSpPr>
          <p:nvPr/>
        </p:nvCxnSpPr>
        <p:spPr>
          <a:xfrm flipV="1">
            <a:off x="1851025" y="5692775"/>
            <a:ext cx="1230313" cy="2508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8" name="64 CuadroTexto"/>
          <p:cNvSpPr txBox="1">
            <a:spLocks noChangeArrowheads="1"/>
          </p:cNvSpPr>
          <p:nvPr/>
        </p:nvSpPr>
        <p:spPr bwMode="auto">
          <a:xfrm>
            <a:off x="44450" y="3795713"/>
            <a:ext cx="747713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ea typeface="+mn-ea"/>
                <a:cs typeface="Arial" charset="0"/>
              </a:rPr>
              <a:t>ZAP1</a:t>
            </a:r>
          </a:p>
        </p:txBody>
      </p:sp>
      <p:cxnSp>
        <p:nvCxnSpPr>
          <p:cNvPr id="62" name="61 Conector recto"/>
          <p:cNvCxnSpPr>
            <a:stCxn id="53258" idx="3"/>
          </p:cNvCxnSpPr>
          <p:nvPr/>
        </p:nvCxnSpPr>
        <p:spPr>
          <a:xfrm>
            <a:off x="792163" y="3925888"/>
            <a:ext cx="1211262" cy="1238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>
            <a:stCxn id="53258" idx="3"/>
          </p:cNvCxnSpPr>
          <p:nvPr/>
        </p:nvCxnSpPr>
        <p:spPr>
          <a:xfrm flipV="1">
            <a:off x="792163" y="2624138"/>
            <a:ext cx="427037" cy="13017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63 Elipse"/>
          <p:cNvSpPr/>
          <p:nvPr/>
        </p:nvSpPr>
        <p:spPr>
          <a:xfrm>
            <a:off x="3897313" y="4637088"/>
            <a:ext cx="358775" cy="3381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65" name="64 Conector recto"/>
          <p:cNvCxnSpPr>
            <a:stCxn id="53263" idx="0"/>
          </p:cNvCxnSpPr>
          <p:nvPr/>
        </p:nvCxnSpPr>
        <p:spPr>
          <a:xfrm flipH="1" flipV="1">
            <a:off x="4073525" y="4797425"/>
            <a:ext cx="873125" cy="15113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3" name="74 CuadroTexto"/>
          <p:cNvSpPr txBox="1">
            <a:spLocks noChangeArrowheads="1"/>
          </p:cNvSpPr>
          <p:nvPr/>
        </p:nvSpPr>
        <p:spPr bwMode="auto">
          <a:xfrm>
            <a:off x="4572000" y="6308725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ZI</a:t>
            </a:r>
          </a:p>
        </p:txBody>
      </p:sp>
      <p:pic>
        <p:nvPicPr>
          <p:cNvPr id="26638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" name="74 Tabla"/>
          <p:cNvGraphicFramePr>
            <a:graphicFrameLocks noGrp="1"/>
          </p:cNvGraphicFramePr>
          <p:nvPr/>
        </p:nvGraphicFramePr>
        <p:xfrm>
          <a:off x="6132513" y="1566863"/>
          <a:ext cx="2928937" cy="946752"/>
        </p:xfrm>
        <a:graphic>
          <a:graphicData uri="http://schemas.openxmlformats.org/drawingml/2006/table">
            <a:tbl>
              <a:tblPr/>
              <a:tblGrid>
                <a:gridCol w="2928937"/>
              </a:tblGrid>
              <a:tr h="19354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+mj-lt"/>
                          <a:ea typeface="Times New Roman"/>
                          <a:cs typeface="Arial"/>
                        </a:rPr>
                        <a:t>ZONAS</a:t>
                      </a:r>
                      <a:r>
                        <a:rPr lang="es-ES" sz="1200" b="1" baseline="0" dirty="0" smtClean="0">
                          <a:latin typeface="+mj-lt"/>
                          <a:ea typeface="Times New Roman"/>
                          <a:cs typeface="Arial"/>
                        </a:rPr>
                        <a:t> ACT. PRODUCTIVAS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</a:txBody>
                  <a:tcPr marT="10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76303">
                <a:tc>
                  <a:txBody>
                    <a:bodyPr/>
                    <a:lstStyle/>
                    <a:p>
                      <a:pPr marL="533400" indent="-5334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ZAP-1. Zona de </a:t>
                      </a:r>
                      <a:r>
                        <a:rPr lang="es-ES" sz="1200" dirty="0" err="1" smtClean="0">
                          <a:latin typeface="+mj-lt"/>
                          <a:ea typeface="Times New Roman"/>
                          <a:cs typeface="Arial"/>
                        </a:rPr>
                        <a:t>Act</a:t>
                      </a:r>
                      <a:r>
                        <a:rPr lang="es-ES" sz="1200" dirty="0" smtClean="0">
                          <a:latin typeface="+mj-lt"/>
                          <a:ea typeface="Times New Roman"/>
                          <a:cs typeface="Arial"/>
                        </a:rPr>
                        <a:t>. Productivas 1 ( Ruta 206)</a:t>
                      </a:r>
                    </a:p>
                  </a:txBody>
                  <a:tcPr marT="10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303">
                <a:tc>
                  <a:txBody>
                    <a:bodyPr/>
                    <a:lstStyle/>
                    <a:p>
                      <a:pPr marL="533400" marR="0" indent="-533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ZI.  Zona de Infraestructura</a:t>
                      </a:r>
                    </a:p>
                    <a:p>
                      <a:pPr marL="533400" marR="0" indent="-533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T="10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6" name="75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06203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1" dirty="0">
                <a:ea typeface="+mn-ea"/>
                <a:cs typeface="Arial" charset="0"/>
              </a:rPr>
              <a:t>Este tipo de zonas corresponden a las destinadas principalmente al desarrollo de actividades productivas (industrial, talleres y almacenamiento), como su vez, se reconocen recintos existentes destinados a usos de infraestructura. 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8" grpId="0" animBg="1"/>
      <p:bldP spid="7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15" descr="C:\Proyectos\358_Paillaco\Planos\Etapa 5_Rev0\00_Esquemas3\Paillaco_Pro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3" name="81 Grupo"/>
          <p:cNvGrpSpPr>
            <a:grpSpLocks/>
          </p:cNvGrpSpPr>
          <p:nvPr/>
        </p:nvGrpSpPr>
        <p:grpSpPr bwMode="auto">
          <a:xfrm>
            <a:off x="2700338" y="1373188"/>
            <a:ext cx="1565275" cy="1449387"/>
            <a:chOff x="2699792" y="1373188"/>
            <a:chExt cx="1565821" cy="1449387"/>
          </a:xfrm>
        </p:grpSpPr>
        <p:sp>
          <p:nvSpPr>
            <p:cNvPr id="25706" name="61 CuadroTexto"/>
            <p:cNvSpPr txBox="1">
              <a:spLocks noChangeArrowheads="1"/>
            </p:cNvSpPr>
            <p:nvPr/>
          </p:nvSpPr>
          <p:spPr bwMode="auto">
            <a:xfrm>
              <a:off x="3087277" y="1373188"/>
              <a:ext cx="747973" cy="2619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050" b="1" dirty="0">
                  <a:ea typeface="+mn-ea"/>
                  <a:cs typeface="Arial" charset="0"/>
                </a:rPr>
                <a:t>ZEP1</a:t>
              </a:r>
            </a:p>
          </p:txBody>
        </p:sp>
        <p:cxnSp>
          <p:nvCxnSpPr>
            <p:cNvPr id="59" name="58 Conector recto"/>
            <p:cNvCxnSpPr>
              <a:stCxn id="25706" idx="2"/>
              <a:endCxn id="66" idx="1"/>
            </p:cNvCxnSpPr>
            <p:nvPr/>
          </p:nvCxnSpPr>
          <p:spPr>
            <a:xfrm>
              <a:off x="3462058" y="1635125"/>
              <a:ext cx="573287" cy="823913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65 Elipse"/>
            <p:cNvSpPr/>
            <p:nvPr/>
          </p:nvSpPr>
          <p:spPr>
            <a:xfrm>
              <a:off x="3995644" y="2420938"/>
              <a:ext cx="269969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sp>
          <p:nvSpPr>
            <p:cNvPr id="67" name="66 Elipse"/>
            <p:cNvSpPr/>
            <p:nvPr/>
          </p:nvSpPr>
          <p:spPr>
            <a:xfrm>
              <a:off x="3058692" y="2565400"/>
              <a:ext cx="269969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sp>
          <p:nvSpPr>
            <p:cNvPr id="68" name="67 Elipse"/>
            <p:cNvSpPr/>
            <p:nvPr/>
          </p:nvSpPr>
          <p:spPr>
            <a:xfrm>
              <a:off x="3419180" y="2349500"/>
              <a:ext cx="269969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cxnSp>
          <p:nvCxnSpPr>
            <p:cNvPr id="69" name="68 Conector recto"/>
            <p:cNvCxnSpPr>
              <a:stCxn id="25706" idx="2"/>
            </p:cNvCxnSpPr>
            <p:nvPr/>
          </p:nvCxnSpPr>
          <p:spPr>
            <a:xfrm>
              <a:off x="3462058" y="1635125"/>
              <a:ext cx="171510" cy="73025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Conector recto"/>
            <p:cNvCxnSpPr>
              <a:stCxn id="25706" idx="2"/>
            </p:cNvCxnSpPr>
            <p:nvPr/>
          </p:nvCxnSpPr>
          <p:spPr>
            <a:xfrm flipH="1">
              <a:off x="3160328" y="1635125"/>
              <a:ext cx="301730" cy="925513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86 Elipse"/>
            <p:cNvSpPr/>
            <p:nvPr/>
          </p:nvSpPr>
          <p:spPr>
            <a:xfrm>
              <a:off x="2699792" y="2565400"/>
              <a:ext cx="269969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cxnSp>
          <p:nvCxnSpPr>
            <p:cNvPr id="88" name="87 Conector recto"/>
            <p:cNvCxnSpPr/>
            <p:nvPr/>
          </p:nvCxnSpPr>
          <p:spPr>
            <a:xfrm flipH="1">
              <a:off x="2915767" y="1689100"/>
              <a:ext cx="498649" cy="922338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80 Grupo"/>
          <p:cNvGrpSpPr>
            <a:grpSpLocks/>
          </p:cNvGrpSpPr>
          <p:nvPr/>
        </p:nvGrpSpPr>
        <p:grpSpPr bwMode="auto">
          <a:xfrm>
            <a:off x="2051050" y="2289175"/>
            <a:ext cx="1709738" cy="2198688"/>
            <a:chOff x="2051050" y="2289175"/>
            <a:chExt cx="1709738" cy="2198688"/>
          </a:xfrm>
        </p:grpSpPr>
        <p:sp>
          <p:nvSpPr>
            <p:cNvPr id="60" name="59 Elipse"/>
            <p:cNvSpPr/>
            <p:nvPr/>
          </p:nvSpPr>
          <p:spPr>
            <a:xfrm>
              <a:off x="3265488" y="4068763"/>
              <a:ext cx="438150" cy="4191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sp>
          <p:nvSpPr>
            <p:cNvPr id="62" name="61 Elipse"/>
            <p:cNvSpPr/>
            <p:nvPr/>
          </p:nvSpPr>
          <p:spPr>
            <a:xfrm>
              <a:off x="3492500" y="3933825"/>
              <a:ext cx="268288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sp>
          <p:nvSpPr>
            <p:cNvPr id="25702" name="80 CuadroTexto"/>
            <p:cNvSpPr txBox="1">
              <a:spLocks noChangeArrowheads="1"/>
            </p:cNvSpPr>
            <p:nvPr/>
          </p:nvSpPr>
          <p:spPr bwMode="auto">
            <a:xfrm>
              <a:off x="2051050" y="2289175"/>
              <a:ext cx="747713" cy="2619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050" b="1" dirty="0">
                  <a:ea typeface="+mn-ea"/>
                  <a:cs typeface="Arial" charset="0"/>
                </a:rPr>
                <a:t>ZEP1</a:t>
              </a:r>
            </a:p>
          </p:txBody>
        </p:sp>
        <p:cxnSp>
          <p:nvCxnSpPr>
            <p:cNvPr id="73" name="72 Conector recto"/>
            <p:cNvCxnSpPr>
              <a:stCxn id="25702" idx="2"/>
              <a:endCxn id="60" idx="1"/>
            </p:cNvCxnSpPr>
            <p:nvPr/>
          </p:nvCxnSpPr>
          <p:spPr>
            <a:xfrm>
              <a:off x="2425700" y="2551113"/>
              <a:ext cx="903288" cy="1579562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73 Conector recto"/>
            <p:cNvCxnSpPr>
              <a:stCxn id="25702" idx="2"/>
            </p:cNvCxnSpPr>
            <p:nvPr/>
          </p:nvCxnSpPr>
          <p:spPr>
            <a:xfrm>
              <a:off x="2425700" y="2551113"/>
              <a:ext cx="1106488" cy="143510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54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7667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7689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7690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7691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7692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7693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7694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7695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7696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7697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7698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7699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7700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7701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7702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7703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7704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7705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7706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7707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7708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7709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7710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7711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7712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7713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7714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7715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7716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7717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7675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7678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grpSp>
        <p:nvGrpSpPr>
          <p:cNvPr id="17" name="86 Grupo"/>
          <p:cNvGrpSpPr>
            <a:grpSpLocks/>
          </p:cNvGrpSpPr>
          <p:nvPr/>
        </p:nvGrpSpPr>
        <p:grpSpPr bwMode="auto">
          <a:xfrm>
            <a:off x="3924300" y="2420938"/>
            <a:ext cx="1468438" cy="1049337"/>
            <a:chOff x="3924300" y="2420938"/>
            <a:chExt cx="1468438" cy="1049337"/>
          </a:xfrm>
        </p:grpSpPr>
        <p:sp>
          <p:nvSpPr>
            <p:cNvPr id="63" name="62 Elipse"/>
            <p:cNvSpPr/>
            <p:nvPr/>
          </p:nvSpPr>
          <p:spPr>
            <a:xfrm>
              <a:off x="4427538" y="3213100"/>
              <a:ext cx="269875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sp>
          <p:nvSpPr>
            <p:cNvPr id="64" name="63 Elipse"/>
            <p:cNvSpPr/>
            <p:nvPr/>
          </p:nvSpPr>
          <p:spPr>
            <a:xfrm>
              <a:off x="4284663" y="3068638"/>
              <a:ext cx="268287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sp>
          <p:nvSpPr>
            <p:cNvPr id="65" name="64 Elipse"/>
            <p:cNvSpPr/>
            <p:nvPr/>
          </p:nvSpPr>
          <p:spPr>
            <a:xfrm>
              <a:off x="3924300" y="3068638"/>
              <a:ext cx="268288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  <p:sp>
          <p:nvSpPr>
            <p:cNvPr id="25644" name="89 CuadroTexto"/>
            <p:cNvSpPr txBox="1">
              <a:spLocks noChangeArrowheads="1"/>
            </p:cNvSpPr>
            <p:nvPr/>
          </p:nvSpPr>
          <p:spPr bwMode="auto">
            <a:xfrm>
              <a:off x="4643438" y="2420938"/>
              <a:ext cx="749300" cy="2619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050" b="1" dirty="0">
                  <a:ea typeface="+mn-ea"/>
                  <a:cs typeface="Arial" charset="0"/>
                </a:rPr>
                <a:t>ZEP1</a:t>
              </a:r>
            </a:p>
          </p:txBody>
        </p:sp>
        <p:cxnSp>
          <p:nvCxnSpPr>
            <p:cNvPr id="76" name="75 Conector recto"/>
            <p:cNvCxnSpPr>
              <a:stCxn id="25644" idx="2"/>
            </p:cNvCxnSpPr>
            <p:nvPr/>
          </p:nvCxnSpPr>
          <p:spPr>
            <a:xfrm flipH="1">
              <a:off x="4570413" y="2682875"/>
              <a:ext cx="447675" cy="474663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76 Conector recto"/>
            <p:cNvCxnSpPr>
              <a:stCxn id="25644" idx="2"/>
            </p:cNvCxnSpPr>
            <p:nvPr/>
          </p:nvCxnSpPr>
          <p:spPr>
            <a:xfrm flipH="1">
              <a:off x="4140200" y="2682875"/>
              <a:ext cx="877888" cy="414338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89 Elipse"/>
            <p:cNvSpPr/>
            <p:nvPr/>
          </p:nvSpPr>
          <p:spPr>
            <a:xfrm>
              <a:off x="4356100" y="2781300"/>
              <a:ext cx="268288" cy="2571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400"/>
            </a:p>
          </p:txBody>
        </p:sp>
      </p:grpSp>
      <p:pic>
        <p:nvPicPr>
          <p:cNvPr id="27656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93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5. Zonas Especiales </a:t>
            </a:r>
          </a:p>
        </p:txBody>
      </p:sp>
      <p:sp>
        <p:nvSpPr>
          <p:cNvPr id="95" name="94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En esta categoría se reúnen zonas que presentan usos específicos que no se relacionan con las zonas expuestas anteriormente, pero que resultan relevantes para el planteamiento del Plan. Estás corresponde a las plazas y parques (existentes o propuestos) y áreas relacionadas con la red del ferrocarril.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946" b="7487"/>
          <a:stretch>
            <a:fillRect/>
          </a:stretch>
        </p:blipFill>
        <p:spPr bwMode="auto">
          <a:xfrm>
            <a:off x="6180138" y="1912938"/>
            <a:ext cx="296386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32" descr="C:\Proyectos\358_Paillaco\Planos\Etapa 5_Rev0\00_Esquemas3\Paillaco_Proy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28676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8701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8723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8724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8725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8726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8727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8728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8729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8730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8731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8732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8733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8734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8735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8736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8737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8738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8739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8740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8741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8742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8743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8744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8745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8746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8747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8748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8749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8750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8751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8709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8712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55302" name="61 CuadroTexto"/>
          <p:cNvSpPr txBox="1">
            <a:spLocks noChangeArrowheads="1"/>
          </p:cNvSpPr>
          <p:nvPr/>
        </p:nvSpPr>
        <p:spPr bwMode="auto">
          <a:xfrm>
            <a:off x="4543425" y="795338"/>
            <a:ext cx="747713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ea typeface="+mn-ea"/>
                <a:cs typeface="Arial" charset="0"/>
              </a:rPr>
              <a:t>ZEP2</a:t>
            </a:r>
          </a:p>
        </p:txBody>
      </p:sp>
      <p:cxnSp>
        <p:nvCxnSpPr>
          <p:cNvPr id="110" name="109 Conector recto"/>
          <p:cNvCxnSpPr>
            <a:stCxn id="55302" idx="2"/>
          </p:cNvCxnSpPr>
          <p:nvPr/>
        </p:nvCxnSpPr>
        <p:spPr>
          <a:xfrm flipH="1">
            <a:off x="4916488" y="1057275"/>
            <a:ext cx="1587" cy="10795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4" name="64 CuadroTexto"/>
          <p:cNvSpPr txBox="1">
            <a:spLocks noChangeArrowheads="1"/>
          </p:cNvSpPr>
          <p:nvPr/>
        </p:nvSpPr>
        <p:spPr bwMode="auto">
          <a:xfrm>
            <a:off x="5254625" y="4724400"/>
            <a:ext cx="749300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ZEP2</a:t>
            </a:r>
          </a:p>
        </p:txBody>
      </p:sp>
      <p:cxnSp>
        <p:nvCxnSpPr>
          <p:cNvPr id="112" name="111 Conector recto"/>
          <p:cNvCxnSpPr>
            <a:stCxn id="55304" idx="0"/>
          </p:cNvCxnSpPr>
          <p:nvPr/>
        </p:nvCxnSpPr>
        <p:spPr>
          <a:xfrm flipH="1" flipV="1">
            <a:off x="5207000" y="3760788"/>
            <a:ext cx="422275" cy="9636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12 Conector recto"/>
          <p:cNvCxnSpPr>
            <a:stCxn id="55302" idx="2"/>
          </p:cNvCxnSpPr>
          <p:nvPr/>
        </p:nvCxnSpPr>
        <p:spPr>
          <a:xfrm>
            <a:off x="4918075" y="1057275"/>
            <a:ext cx="438150" cy="15176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7" name="71 CuadroTexto"/>
          <p:cNvSpPr txBox="1">
            <a:spLocks noChangeArrowheads="1"/>
          </p:cNvSpPr>
          <p:nvPr/>
        </p:nvSpPr>
        <p:spPr bwMode="auto">
          <a:xfrm>
            <a:off x="3549650" y="488950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ZEP4</a:t>
            </a:r>
          </a:p>
        </p:txBody>
      </p:sp>
      <p:cxnSp>
        <p:nvCxnSpPr>
          <p:cNvPr id="115" name="114 Conector recto"/>
          <p:cNvCxnSpPr>
            <a:stCxn id="55307" idx="2"/>
          </p:cNvCxnSpPr>
          <p:nvPr/>
        </p:nvCxnSpPr>
        <p:spPr>
          <a:xfrm>
            <a:off x="3924300" y="750888"/>
            <a:ext cx="87313" cy="5746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9" name="77 CuadroTexto"/>
          <p:cNvSpPr txBox="1">
            <a:spLocks noChangeArrowheads="1"/>
          </p:cNvSpPr>
          <p:nvPr/>
        </p:nvSpPr>
        <p:spPr bwMode="auto">
          <a:xfrm>
            <a:off x="812800" y="1281113"/>
            <a:ext cx="749300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ZEP4</a:t>
            </a:r>
          </a:p>
        </p:txBody>
      </p:sp>
      <p:cxnSp>
        <p:nvCxnSpPr>
          <p:cNvPr id="117" name="116 Conector recto"/>
          <p:cNvCxnSpPr>
            <a:stCxn id="55309" idx="2"/>
          </p:cNvCxnSpPr>
          <p:nvPr/>
        </p:nvCxnSpPr>
        <p:spPr>
          <a:xfrm>
            <a:off x="1187450" y="1543050"/>
            <a:ext cx="88900" cy="5746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1" name="79 CuadroTexto"/>
          <p:cNvSpPr txBox="1">
            <a:spLocks noChangeArrowheads="1"/>
          </p:cNvSpPr>
          <p:nvPr/>
        </p:nvSpPr>
        <p:spPr bwMode="auto">
          <a:xfrm>
            <a:off x="596900" y="4016375"/>
            <a:ext cx="749300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ZEP4</a:t>
            </a:r>
          </a:p>
        </p:txBody>
      </p:sp>
      <p:cxnSp>
        <p:nvCxnSpPr>
          <p:cNvPr id="119" name="118 Conector recto"/>
          <p:cNvCxnSpPr>
            <a:stCxn id="55311" idx="0"/>
            <a:endCxn id="22" idx="1"/>
          </p:cNvCxnSpPr>
          <p:nvPr/>
        </p:nvCxnSpPr>
        <p:spPr>
          <a:xfrm flipV="1">
            <a:off x="971550" y="3600450"/>
            <a:ext cx="585788" cy="4159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3" name="83 CuadroTexto"/>
          <p:cNvSpPr txBox="1">
            <a:spLocks noChangeArrowheads="1"/>
          </p:cNvSpPr>
          <p:nvPr/>
        </p:nvSpPr>
        <p:spPr bwMode="auto">
          <a:xfrm>
            <a:off x="2051050" y="6308725"/>
            <a:ext cx="749300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ZEP4</a:t>
            </a:r>
          </a:p>
        </p:txBody>
      </p:sp>
      <p:cxnSp>
        <p:nvCxnSpPr>
          <p:cNvPr id="121" name="120 Conector recto"/>
          <p:cNvCxnSpPr>
            <a:stCxn id="55313" idx="0"/>
          </p:cNvCxnSpPr>
          <p:nvPr/>
        </p:nvCxnSpPr>
        <p:spPr>
          <a:xfrm flipV="1">
            <a:off x="2425700" y="5214938"/>
            <a:ext cx="317500" cy="10937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5" name="85 CuadroTexto"/>
          <p:cNvSpPr txBox="1">
            <a:spLocks noChangeArrowheads="1"/>
          </p:cNvSpPr>
          <p:nvPr/>
        </p:nvSpPr>
        <p:spPr bwMode="auto">
          <a:xfrm>
            <a:off x="4895850" y="5653088"/>
            <a:ext cx="747713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ZEP4</a:t>
            </a:r>
          </a:p>
        </p:txBody>
      </p:sp>
      <p:cxnSp>
        <p:nvCxnSpPr>
          <p:cNvPr id="129" name="128 Conector recto"/>
          <p:cNvCxnSpPr>
            <a:stCxn id="55309" idx="2"/>
          </p:cNvCxnSpPr>
          <p:nvPr/>
        </p:nvCxnSpPr>
        <p:spPr>
          <a:xfrm>
            <a:off x="1187450" y="1543050"/>
            <a:ext cx="809625" cy="7175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130 Conector recto"/>
          <p:cNvCxnSpPr>
            <a:stCxn id="55307" idx="2"/>
          </p:cNvCxnSpPr>
          <p:nvPr/>
        </p:nvCxnSpPr>
        <p:spPr>
          <a:xfrm flipH="1">
            <a:off x="3651250" y="750888"/>
            <a:ext cx="273050" cy="13668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132 Conector recto"/>
          <p:cNvCxnSpPr>
            <a:stCxn id="55315" idx="0"/>
          </p:cNvCxnSpPr>
          <p:nvPr/>
        </p:nvCxnSpPr>
        <p:spPr>
          <a:xfrm flipH="1" flipV="1">
            <a:off x="5003800" y="4797425"/>
            <a:ext cx="266700" cy="85566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134 Conector recto"/>
          <p:cNvCxnSpPr>
            <a:stCxn id="55313" idx="0"/>
          </p:cNvCxnSpPr>
          <p:nvPr/>
        </p:nvCxnSpPr>
        <p:spPr>
          <a:xfrm flipV="1">
            <a:off x="2425700" y="5732463"/>
            <a:ext cx="1320800" cy="57626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137 Conector recto"/>
          <p:cNvCxnSpPr>
            <a:stCxn id="55309" idx="2"/>
          </p:cNvCxnSpPr>
          <p:nvPr/>
        </p:nvCxnSpPr>
        <p:spPr>
          <a:xfrm flipH="1">
            <a:off x="1041400" y="1543050"/>
            <a:ext cx="146050" cy="72231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140 Conector recto"/>
          <p:cNvCxnSpPr>
            <a:stCxn id="55313" idx="0"/>
          </p:cNvCxnSpPr>
          <p:nvPr/>
        </p:nvCxnSpPr>
        <p:spPr>
          <a:xfrm flipV="1">
            <a:off x="2425700" y="6092825"/>
            <a:ext cx="1090613" cy="2159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7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90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5. Zonas Especiales </a:t>
            </a:r>
          </a:p>
        </p:txBody>
      </p:sp>
      <p:sp>
        <p:nvSpPr>
          <p:cNvPr id="90" name="89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En esta categoría se reúnen zonas que presentan usos específicos que no se relacionan con las zonas expuestas anteriormente, pero que resultan relevantes para el planteamiento del Plan. Estás corresponde a las plazas y parques (existentes o propuestos) y áreas relacionadas con la red del ferrocarril. </a:t>
            </a:r>
          </a:p>
        </p:txBody>
      </p:sp>
      <p:pic>
        <p:nvPicPr>
          <p:cNvPr id="82" name="Imagen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946" b="7487"/>
          <a:stretch>
            <a:fillRect/>
          </a:stretch>
        </p:blipFill>
        <p:spPr bwMode="auto">
          <a:xfrm>
            <a:off x="6180138" y="1912938"/>
            <a:ext cx="296386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animBg="1"/>
      <p:bldP spid="55304" grpId="0" animBg="1"/>
      <p:bldP spid="55307" grpId="0" animBg="1"/>
      <p:bldP spid="55309" grpId="0" animBg="1"/>
      <p:bldP spid="55311" grpId="0" animBg="1"/>
      <p:bldP spid="55313" grpId="0" animBg="1"/>
      <p:bldP spid="553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34" descr="C:\Proyectos\358_Paillaco\Planos\Etapa 5_Rev0\00_Esquemas3\Paillaco_Proy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29700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29710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29732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29733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29734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29735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29736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29737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29738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29739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29740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29741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29742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29743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29744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29745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29746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29747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29748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29749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29750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29751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29752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29753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29754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29755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29756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9757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29758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29759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29760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29718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29721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56327" name="61 CuadroTexto"/>
          <p:cNvSpPr txBox="1">
            <a:spLocks noChangeArrowheads="1"/>
          </p:cNvSpPr>
          <p:nvPr/>
        </p:nvSpPr>
        <p:spPr bwMode="auto">
          <a:xfrm>
            <a:off x="1185863" y="1357313"/>
            <a:ext cx="747712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ZEP5</a:t>
            </a:r>
          </a:p>
        </p:txBody>
      </p:sp>
      <p:cxnSp>
        <p:nvCxnSpPr>
          <p:cNvPr id="61" name="60 Conector recto"/>
          <p:cNvCxnSpPr>
            <a:stCxn id="56327" idx="3"/>
          </p:cNvCxnSpPr>
          <p:nvPr/>
        </p:nvCxnSpPr>
        <p:spPr>
          <a:xfrm>
            <a:off x="1933575" y="1487488"/>
            <a:ext cx="725488" cy="6683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>
            <a:endCxn id="63" idx="2"/>
          </p:cNvCxnSpPr>
          <p:nvPr/>
        </p:nvCxnSpPr>
        <p:spPr>
          <a:xfrm flipV="1">
            <a:off x="1047750" y="4321175"/>
            <a:ext cx="1449388" cy="63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Elipse"/>
          <p:cNvSpPr/>
          <p:nvPr/>
        </p:nvSpPr>
        <p:spPr>
          <a:xfrm>
            <a:off x="2497138" y="4110038"/>
            <a:ext cx="438150" cy="4206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6331" name="61 CuadroTexto"/>
          <p:cNvSpPr txBox="1">
            <a:spLocks noChangeArrowheads="1"/>
          </p:cNvSpPr>
          <p:nvPr/>
        </p:nvSpPr>
        <p:spPr bwMode="auto">
          <a:xfrm>
            <a:off x="323850" y="4149725"/>
            <a:ext cx="7477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>
                <a:ea typeface="+mn-ea"/>
                <a:cs typeface="Arial" charset="0"/>
              </a:rPr>
              <a:t>ZEP6</a:t>
            </a:r>
          </a:p>
        </p:txBody>
      </p:sp>
      <p:pic>
        <p:nvPicPr>
          <p:cNvPr id="29706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75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5. Zonas Especiales </a:t>
            </a:r>
          </a:p>
        </p:txBody>
      </p:sp>
      <p:sp>
        <p:nvSpPr>
          <p:cNvPr id="77" name="76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En esta categoría se reúnen zonas que presentan usos específicos que no se relacionan con las zonas expuestas anteriormente, pero que resultan relevantes para el planteamiento del Plan. Estás corresponde a las plazas y parques (existentes o propuestos) y áreas relacionadas con la red del ferrocarril. </a:t>
            </a:r>
          </a:p>
        </p:txBody>
      </p:sp>
      <p:pic>
        <p:nvPicPr>
          <p:cNvPr id="67" name="Imagen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946" b="7487"/>
          <a:stretch>
            <a:fillRect/>
          </a:stretch>
        </p:blipFill>
        <p:spPr bwMode="auto">
          <a:xfrm>
            <a:off x="6180138" y="1912938"/>
            <a:ext cx="296386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nimBg="1"/>
      <p:bldP spid="63" grpId="0" animBg="1"/>
      <p:bldP spid="563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936875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30163" y="2998788"/>
            <a:ext cx="9113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>
                <a:latin typeface="Trebuchet MS" charset="0"/>
              </a:rPr>
              <a:t>1. </a:t>
            </a:r>
            <a:r>
              <a:rPr lang="es-ES" sz="2000" b="1">
                <a:latin typeface="Trebuchet MS" charset="0"/>
                <a:cs typeface="Trebuchet MS" charset="0"/>
              </a:rPr>
              <a:t>OBJETIVO DE LA PRESENTACIÓN</a:t>
            </a:r>
            <a:endParaRPr lang="es-ES" sz="2000" b="1">
              <a:latin typeface="Trebuchet MS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75" descr="C:\Proyectos\358_Paillaco\Planos\Etapa 5_Rev0\00_Esquemas3\Paillaco_Proy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30724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30743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30765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30766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30767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30768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30769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30770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30771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30772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30773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30774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30775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30776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30777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30778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30779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30780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30781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30782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30783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30784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30785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30786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30787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30788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30789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30790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30791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30792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30793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30751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8" name="17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9" name="18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21" name="20 Conector recto"/>
              <p:cNvCxnSpPr>
                <a:stCxn id="20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3" name="22 Conector recto"/>
              <p:cNvCxnSpPr>
                <a:stCxn id="22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24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7" name="26 Conector recto"/>
              <p:cNvCxnSpPr>
                <a:stCxn id="26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14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30754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6040438" y="827088"/>
            <a:ext cx="3021012" cy="461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ZNE-LAT. Zona No Edificable por Líneas de Alta Tensión</a:t>
            </a:r>
          </a:p>
        </p:txBody>
      </p:sp>
      <p:sp>
        <p:nvSpPr>
          <p:cNvPr id="59" name="58 CuadroTexto"/>
          <p:cNvSpPr txBox="1">
            <a:spLocks noChangeArrowheads="1"/>
          </p:cNvSpPr>
          <p:nvPr/>
        </p:nvSpPr>
        <p:spPr bwMode="auto">
          <a:xfrm>
            <a:off x="6040438" y="2662238"/>
            <a:ext cx="3021012" cy="6461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ARN-1  Áreas de Riesgo Natural Inundables o Potencialmente Inundables</a:t>
            </a:r>
          </a:p>
        </p:txBody>
      </p:sp>
      <p:sp>
        <p:nvSpPr>
          <p:cNvPr id="57352" name="63 CuadroTexto"/>
          <p:cNvSpPr txBox="1">
            <a:spLocks noChangeArrowheads="1"/>
          </p:cNvSpPr>
          <p:nvPr/>
        </p:nvSpPr>
        <p:spPr bwMode="auto">
          <a:xfrm>
            <a:off x="257175" y="4156075"/>
            <a:ext cx="9525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ZNE-LAT</a:t>
            </a:r>
          </a:p>
        </p:txBody>
      </p:sp>
      <p:cxnSp>
        <p:nvCxnSpPr>
          <p:cNvPr id="61" name="60 Conector recto"/>
          <p:cNvCxnSpPr>
            <a:stCxn id="57352" idx="0"/>
          </p:cNvCxnSpPr>
          <p:nvPr/>
        </p:nvCxnSpPr>
        <p:spPr>
          <a:xfrm flipV="1">
            <a:off x="733425" y="2827338"/>
            <a:ext cx="815975" cy="13287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4" name="67 CuadroTexto"/>
          <p:cNvSpPr txBox="1">
            <a:spLocks noChangeArrowheads="1"/>
          </p:cNvSpPr>
          <p:nvPr/>
        </p:nvSpPr>
        <p:spPr bwMode="auto">
          <a:xfrm>
            <a:off x="4318000" y="614363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63" name="62 Conector recto"/>
          <p:cNvCxnSpPr>
            <a:stCxn id="57354" idx="2"/>
          </p:cNvCxnSpPr>
          <p:nvPr/>
        </p:nvCxnSpPr>
        <p:spPr>
          <a:xfrm flipH="1">
            <a:off x="4670425" y="890588"/>
            <a:ext cx="22225" cy="6873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6" name="71 CuadroTexto"/>
          <p:cNvSpPr txBox="1">
            <a:spLocks noChangeArrowheads="1"/>
          </p:cNvSpPr>
          <p:nvPr/>
        </p:nvSpPr>
        <p:spPr bwMode="auto">
          <a:xfrm>
            <a:off x="619125" y="1281113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65" name="64 Conector recto"/>
          <p:cNvCxnSpPr>
            <a:stCxn id="57356" idx="2"/>
          </p:cNvCxnSpPr>
          <p:nvPr/>
        </p:nvCxnSpPr>
        <p:spPr>
          <a:xfrm flipH="1">
            <a:off x="971550" y="1557338"/>
            <a:ext cx="22225" cy="6858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8" name="73 CuadroTexto"/>
          <p:cNvSpPr txBox="1">
            <a:spLocks noChangeArrowheads="1"/>
          </p:cNvSpPr>
          <p:nvPr/>
        </p:nvSpPr>
        <p:spPr bwMode="auto">
          <a:xfrm>
            <a:off x="2851150" y="6321425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67" name="66 Conector recto"/>
          <p:cNvCxnSpPr>
            <a:stCxn id="57358" idx="0"/>
          </p:cNvCxnSpPr>
          <p:nvPr/>
        </p:nvCxnSpPr>
        <p:spPr>
          <a:xfrm flipV="1">
            <a:off x="3225800" y="5724525"/>
            <a:ext cx="600075" cy="5969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5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68 CuadroTexto"/>
          <p:cNvSpPr txBox="1">
            <a:spLocks noChangeArrowheads="1"/>
          </p:cNvSpPr>
          <p:nvPr/>
        </p:nvSpPr>
        <p:spPr bwMode="auto">
          <a:xfrm>
            <a:off x="6040438" y="477838"/>
            <a:ext cx="3021012" cy="2762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ZNE-FER. Línea de Ferrocarril</a:t>
            </a:r>
          </a:p>
        </p:txBody>
      </p:sp>
      <p:sp>
        <p:nvSpPr>
          <p:cNvPr id="57362" name="39 CuadroTexto"/>
          <p:cNvSpPr txBox="1">
            <a:spLocks noChangeArrowheads="1"/>
          </p:cNvSpPr>
          <p:nvPr/>
        </p:nvSpPr>
        <p:spPr bwMode="auto">
          <a:xfrm>
            <a:off x="2978150" y="590550"/>
            <a:ext cx="11160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ZNE-FER</a:t>
            </a:r>
          </a:p>
        </p:txBody>
      </p:sp>
      <p:cxnSp>
        <p:nvCxnSpPr>
          <p:cNvPr id="71" name="70 Conector recto"/>
          <p:cNvCxnSpPr>
            <a:stCxn id="57362" idx="2"/>
          </p:cNvCxnSpPr>
          <p:nvPr/>
        </p:nvCxnSpPr>
        <p:spPr>
          <a:xfrm flipH="1">
            <a:off x="2690813" y="866775"/>
            <a:ext cx="844550" cy="24288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72 Forma libre"/>
          <p:cNvSpPr/>
          <p:nvPr/>
        </p:nvSpPr>
        <p:spPr>
          <a:xfrm>
            <a:off x="2478088" y="776288"/>
            <a:ext cx="276225" cy="4572000"/>
          </a:xfrm>
          <a:custGeom>
            <a:avLst/>
            <a:gdLst>
              <a:gd name="connsiteX0" fmla="*/ 0 w 276447"/>
              <a:gd name="connsiteY0" fmla="*/ 0 h 4572000"/>
              <a:gd name="connsiteX1" fmla="*/ 138223 w 276447"/>
              <a:gd name="connsiteY1" fmla="*/ 978195 h 4572000"/>
              <a:gd name="connsiteX2" fmla="*/ 212651 w 276447"/>
              <a:gd name="connsiteY2" fmla="*/ 1988288 h 4572000"/>
              <a:gd name="connsiteX3" fmla="*/ 212651 w 276447"/>
              <a:gd name="connsiteY3" fmla="*/ 3062176 h 4572000"/>
              <a:gd name="connsiteX4" fmla="*/ 265814 w 276447"/>
              <a:gd name="connsiteY4" fmla="*/ 4295553 h 4572000"/>
              <a:gd name="connsiteX5" fmla="*/ 276447 w 276447"/>
              <a:gd name="connsiteY5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447" h="4572000">
                <a:moveTo>
                  <a:pt x="0" y="0"/>
                </a:moveTo>
                <a:lnTo>
                  <a:pt x="138223" y="978195"/>
                </a:lnTo>
                <a:lnTo>
                  <a:pt x="212651" y="1988288"/>
                </a:lnTo>
                <a:lnTo>
                  <a:pt x="212651" y="3062176"/>
                </a:lnTo>
                <a:lnTo>
                  <a:pt x="265814" y="4295553"/>
                </a:lnTo>
                <a:lnTo>
                  <a:pt x="276447" y="4572000"/>
                </a:lnTo>
              </a:path>
            </a:pathLst>
          </a:custGeom>
          <a:ln w="3175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6. Zonas No Edificables y Áreas de Riesgo   </a:t>
            </a:r>
          </a:p>
        </p:txBody>
      </p:sp>
      <p:sp>
        <p:nvSpPr>
          <p:cNvPr id="74" name="73 CuadroTexto"/>
          <p:cNvSpPr txBox="1">
            <a:spLocks noChangeArrowheads="1"/>
          </p:cNvSpPr>
          <p:nvPr/>
        </p:nvSpPr>
        <p:spPr bwMode="auto">
          <a:xfrm>
            <a:off x="6022975" y="1393825"/>
            <a:ext cx="3038475" cy="106203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ZNE: Las </a:t>
            </a:r>
            <a:r>
              <a:rPr lang="ja-JP" altLang="es-ES" sz="1000" b="1" u="sng" smtClean="0"/>
              <a:t>“</a:t>
            </a:r>
            <a:r>
              <a:rPr lang="es-ES" sz="1000" b="1" u="sng" smtClean="0"/>
              <a:t>zonas no edificables</a:t>
            </a:r>
            <a:r>
              <a:rPr lang="ja-JP" altLang="es-ES" sz="1000" b="1" smtClean="0"/>
              <a:t>”</a:t>
            </a:r>
            <a:r>
              <a:rPr lang="es-ES" sz="1000" b="1" smtClean="0"/>
              <a:t> son aquellas franjas o radios de protección de obras de infraestructura peligrosa, establecidas por el ordenamiento jurídico vigente, las cuales se vinculan con líneas de alta tensión y del Ferrocarril </a:t>
            </a:r>
          </a:p>
        </p:txBody>
      </p:sp>
      <p:sp>
        <p:nvSpPr>
          <p:cNvPr id="75" name="74 CuadroTexto"/>
          <p:cNvSpPr txBox="1">
            <a:spLocks noChangeArrowheads="1"/>
          </p:cNvSpPr>
          <p:nvPr/>
        </p:nvSpPr>
        <p:spPr bwMode="auto">
          <a:xfrm>
            <a:off x="6011863" y="3500438"/>
            <a:ext cx="3049587" cy="90011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ARN: Las áreas de riesgo corresponden a aquellas que constituyen un peligro potencial para los asentamientos humanos, de acuerdo a lo establecido en el artículo 2.1.17 de la OGUC. 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57352" grpId="0" animBg="1"/>
      <p:bldP spid="57354" grpId="0" animBg="1"/>
      <p:bldP spid="57356" grpId="0" animBg="1"/>
      <p:bldP spid="57358" grpId="0" animBg="1"/>
      <p:bldP spid="69" grpId="0" animBg="1"/>
      <p:bldP spid="57362" grpId="0" animBg="1"/>
      <p:bldP spid="74" grpId="0" animBg="1"/>
      <p:bldP spid="7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5" descr="C:\Proyectos\358_Paillaco\Planos\Etapa 5_Rev0\00_Esquemas3\Paillaco_Proy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6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31826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31848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31849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31850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31851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31852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31853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31854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31855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31856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31857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31858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31859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31860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31861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31862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31863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31864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31865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31866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31867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31868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31869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31870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31871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31872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31873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31874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31875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31876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5" name="4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6" name="5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7" name="6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31834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6" name="15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7" name="16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17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19" name="18 Conector recto"/>
              <p:cNvCxnSpPr>
                <a:stCxn id="18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1" name="20 Conector recto"/>
              <p:cNvCxnSpPr>
                <a:stCxn id="20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3" name="22 Conector recto"/>
              <p:cNvCxnSpPr>
                <a:stCxn id="22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5" name="24 Conector recto"/>
              <p:cNvCxnSpPr>
                <a:stCxn id="24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12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4" name="13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31837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31747" name="73 CuadroTexto"/>
          <p:cNvSpPr txBox="1">
            <a:spLocks noChangeArrowheads="1"/>
          </p:cNvSpPr>
          <p:nvPr/>
        </p:nvSpPr>
        <p:spPr bwMode="auto">
          <a:xfrm>
            <a:off x="2851150" y="6321425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62" name="61 Conector recto"/>
          <p:cNvCxnSpPr>
            <a:stCxn id="31747" idx="0"/>
          </p:cNvCxnSpPr>
          <p:nvPr/>
        </p:nvCxnSpPr>
        <p:spPr>
          <a:xfrm flipV="1">
            <a:off x="3225800" y="5724525"/>
            <a:ext cx="600075" cy="5969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9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65 Forma libre"/>
          <p:cNvSpPr/>
          <p:nvPr/>
        </p:nvSpPr>
        <p:spPr>
          <a:xfrm>
            <a:off x="2478088" y="776288"/>
            <a:ext cx="276225" cy="4572000"/>
          </a:xfrm>
          <a:custGeom>
            <a:avLst/>
            <a:gdLst>
              <a:gd name="connsiteX0" fmla="*/ 0 w 276447"/>
              <a:gd name="connsiteY0" fmla="*/ 0 h 4572000"/>
              <a:gd name="connsiteX1" fmla="*/ 138223 w 276447"/>
              <a:gd name="connsiteY1" fmla="*/ 978195 h 4572000"/>
              <a:gd name="connsiteX2" fmla="*/ 212651 w 276447"/>
              <a:gd name="connsiteY2" fmla="*/ 1988288 h 4572000"/>
              <a:gd name="connsiteX3" fmla="*/ 212651 w 276447"/>
              <a:gd name="connsiteY3" fmla="*/ 3062176 h 4572000"/>
              <a:gd name="connsiteX4" fmla="*/ 265814 w 276447"/>
              <a:gd name="connsiteY4" fmla="*/ 4295553 h 4572000"/>
              <a:gd name="connsiteX5" fmla="*/ 276447 w 276447"/>
              <a:gd name="connsiteY5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447" h="4572000">
                <a:moveTo>
                  <a:pt x="0" y="0"/>
                </a:moveTo>
                <a:lnTo>
                  <a:pt x="138223" y="978195"/>
                </a:lnTo>
                <a:lnTo>
                  <a:pt x="212651" y="1988288"/>
                </a:lnTo>
                <a:lnTo>
                  <a:pt x="212651" y="3062176"/>
                </a:lnTo>
                <a:lnTo>
                  <a:pt x="265814" y="4295553"/>
                </a:lnTo>
                <a:lnTo>
                  <a:pt x="276447" y="4572000"/>
                </a:lnTo>
              </a:path>
            </a:pathLst>
          </a:custGeom>
          <a:ln w="3175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8" name="67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75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sp>
        <p:nvSpPr>
          <p:cNvPr id="70" name="69 CuadroTexto"/>
          <p:cNvSpPr txBox="1">
            <a:spLocks noChangeArrowheads="1"/>
          </p:cNvSpPr>
          <p:nvPr/>
        </p:nvSpPr>
        <p:spPr bwMode="auto">
          <a:xfrm>
            <a:off x="46038" y="476250"/>
            <a:ext cx="3957637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7. Áreas de Protección Patrimonial Cultural</a:t>
            </a:r>
          </a:p>
          <a:p>
            <a:pPr eaLnBrk="1" hangingPunct="1">
              <a:defRPr/>
            </a:pPr>
            <a:r>
              <a:rPr lang="es-ES" sz="1200" b="1" smtClean="0"/>
              <a:t>Inmuebles de Conservación Histórica  </a:t>
            </a:r>
          </a:p>
        </p:txBody>
      </p:sp>
      <p:sp>
        <p:nvSpPr>
          <p:cNvPr id="71" name="70 Rectángulo"/>
          <p:cNvSpPr/>
          <p:nvPr/>
        </p:nvSpPr>
        <p:spPr>
          <a:xfrm>
            <a:off x="2657475" y="3605213"/>
            <a:ext cx="1787525" cy="1476375"/>
          </a:xfrm>
          <a:prstGeom prst="rect">
            <a:avLst/>
          </a:prstGeom>
          <a:noFill/>
          <a:ln w="476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12" name="95 Grupo"/>
          <p:cNvGrpSpPr>
            <a:grpSpLocks/>
          </p:cNvGrpSpPr>
          <p:nvPr/>
        </p:nvGrpSpPr>
        <p:grpSpPr bwMode="auto">
          <a:xfrm>
            <a:off x="0" y="1031875"/>
            <a:ext cx="6421438" cy="5637213"/>
            <a:chOff x="0" y="188913"/>
            <a:chExt cx="7380288" cy="6480175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63" y="188913"/>
              <a:ext cx="7130325" cy="648017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prstDash val="sysDash"/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72 Elipse"/>
            <p:cNvSpPr>
              <a:spLocks noChangeAspect="1"/>
            </p:cNvSpPr>
            <p:nvPr/>
          </p:nvSpPr>
          <p:spPr>
            <a:xfrm>
              <a:off x="322945" y="2564916"/>
              <a:ext cx="288278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1</a:t>
              </a:r>
            </a:p>
          </p:txBody>
        </p:sp>
        <p:cxnSp>
          <p:nvCxnSpPr>
            <p:cNvPr id="74" name="73 Conector recto"/>
            <p:cNvCxnSpPr>
              <a:stCxn id="73" idx="4"/>
            </p:cNvCxnSpPr>
            <p:nvPr/>
          </p:nvCxnSpPr>
          <p:spPr>
            <a:xfrm>
              <a:off x="468909" y="2853248"/>
              <a:ext cx="357611" cy="57484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74 Elipse"/>
            <p:cNvSpPr>
              <a:spLocks noChangeAspect="1"/>
            </p:cNvSpPr>
            <p:nvPr/>
          </p:nvSpPr>
          <p:spPr>
            <a:xfrm>
              <a:off x="744415" y="3906209"/>
              <a:ext cx="288278" cy="2901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2</a:t>
              </a:r>
            </a:p>
          </p:txBody>
        </p:sp>
        <p:cxnSp>
          <p:nvCxnSpPr>
            <p:cNvPr id="76" name="75 Conector recto"/>
            <p:cNvCxnSpPr/>
            <p:nvPr/>
          </p:nvCxnSpPr>
          <p:spPr>
            <a:xfrm flipV="1">
              <a:off x="970658" y="3283922"/>
              <a:ext cx="647714" cy="6496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76 Elipse"/>
            <p:cNvSpPr>
              <a:spLocks noChangeAspect="1"/>
            </p:cNvSpPr>
            <p:nvPr/>
          </p:nvSpPr>
          <p:spPr>
            <a:xfrm>
              <a:off x="1403076" y="1915256"/>
              <a:ext cx="290102" cy="290158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3</a:t>
              </a:r>
            </a:p>
          </p:txBody>
        </p:sp>
        <p:cxnSp>
          <p:nvCxnSpPr>
            <p:cNvPr id="78" name="77 Conector recto"/>
            <p:cNvCxnSpPr>
              <a:stCxn id="77" idx="4"/>
            </p:cNvCxnSpPr>
            <p:nvPr/>
          </p:nvCxnSpPr>
          <p:spPr>
            <a:xfrm>
              <a:off x="1547215" y="2205414"/>
              <a:ext cx="0" cy="79200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78 Elipse"/>
            <p:cNvSpPr>
              <a:spLocks noChangeAspect="1"/>
            </p:cNvSpPr>
            <p:nvPr/>
          </p:nvSpPr>
          <p:spPr>
            <a:xfrm>
              <a:off x="1291778" y="765577"/>
              <a:ext cx="290103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4</a:t>
              </a:r>
            </a:p>
          </p:txBody>
        </p:sp>
        <p:cxnSp>
          <p:nvCxnSpPr>
            <p:cNvPr id="80" name="79 Conector recto"/>
            <p:cNvCxnSpPr>
              <a:stCxn id="79" idx="5"/>
            </p:cNvCxnSpPr>
            <p:nvPr/>
          </p:nvCxnSpPr>
          <p:spPr>
            <a:xfrm>
              <a:off x="1538093" y="1011938"/>
              <a:ext cx="627644" cy="74090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>
              <a:spLocks noChangeAspect="1"/>
            </p:cNvSpPr>
            <p:nvPr/>
          </p:nvSpPr>
          <p:spPr>
            <a:xfrm>
              <a:off x="2724047" y="1145154"/>
              <a:ext cx="288278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5</a:t>
              </a:r>
            </a:p>
          </p:txBody>
        </p:sp>
        <p:cxnSp>
          <p:nvCxnSpPr>
            <p:cNvPr id="82" name="81 Conector recto"/>
            <p:cNvCxnSpPr>
              <a:stCxn id="81" idx="7"/>
            </p:cNvCxnSpPr>
            <p:nvPr/>
          </p:nvCxnSpPr>
          <p:spPr>
            <a:xfrm flipV="1">
              <a:off x="2970360" y="765577"/>
              <a:ext cx="162385" cy="4215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82 Elipse"/>
            <p:cNvSpPr>
              <a:spLocks noChangeAspect="1"/>
            </p:cNvSpPr>
            <p:nvPr/>
          </p:nvSpPr>
          <p:spPr>
            <a:xfrm>
              <a:off x="5800231" y="2933543"/>
              <a:ext cx="288278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6</a:t>
              </a:r>
            </a:p>
          </p:txBody>
        </p:sp>
        <p:cxnSp>
          <p:nvCxnSpPr>
            <p:cNvPr id="84" name="83 Conector recto"/>
            <p:cNvCxnSpPr>
              <a:stCxn id="83" idx="7"/>
            </p:cNvCxnSpPr>
            <p:nvPr/>
          </p:nvCxnSpPr>
          <p:spPr>
            <a:xfrm flipV="1">
              <a:off x="6044721" y="2552142"/>
              <a:ext cx="162384" cy="42519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84 Elipse"/>
            <p:cNvSpPr>
              <a:spLocks noChangeAspect="1"/>
            </p:cNvSpPr>
            <p:nvPr/>
          </p:nvSpPr>
          <p:spPr>
            <a:xfrm>
              <a:off x="4698206" y="3716421"/>
              <a:ext cx="288278" cy="2865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7</a:t>
              </a:r>
            </a:p>
          </p:txBody>
        </p:sp>
        <p:cxnSp>
          <p:nvCxnSpPr>
            <p:cNvPr id="86" name="85 Conector recto"/>
            <p:cNvCxnSpPr>
              <a:stCxn id="85" idx="4"/>
            </p:cNvCxnSpPr>
            <p:nvPr/>
          </p:nvCxnSpPr>
          <p:spPr>
            <a:xfrm>
              <a:off x="4842344" y="4002927"/>
              <a:ext cx="235367" cy="5054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86 Elipse"/>
            <p:cNvSpPr>
              <a:spLocks noChangeAspect="1"/>
            </p:cNvSpPr>
            <p:nvPr/>
          </p:nvSpPr>
          <p:spPr>
            <a:xfrm>
              <a:off x="2568960" y="4150744"/>
              <a:ext cx="286454" cy="2901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8</a:t>
              </a:r>
            </a:p>
          </p:txBody>
        </p:sp>
        <p:cxnSp>
          <p:nvCxnSpPr>
            <p:cNvPr id="88" name="87 Conector recto"/>
            <p:cNvCxnSpPr>
              <a:stCxn id="87" idx="4"/>
            </p:cNvCxnSpPr>
            <p:nvPr/>
          </p:nvCxnSpPr>
          <p:spPr>
            <a:xfrm>
              <a:off x="2711275" y="4440900"/>
              <a:ext cx="60211" cy="64418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88 Elipse"/>
            <p:cNvSpPr>
              <a:spLocks noChangeAspect="1"/>
            </p:cNvSpPr>
            <p:nvPr/>
          </p:nvSpPr>
          <p:spPr>
            <a:xfrm>
              <a:off x="3948317" y="5433639"/>
              <a:ext cx="288278" cy="290158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9</a:t>
              </a:r>
            </a:p>
          </p:txBody>
        </p:sp>
        <p:cxnSp>
          <p:nvCxnSpPr>
            <p:cNvPr id="90" name="89 Conector recto"/>
            <p:cNvCxnSpPr>
              <a:stCxn id="89" idx="4"/>
            </p:cNvCxnSpPr>
            <p:nvPr/>
          </p:nvCxnSpPr>
          <p:spPr>
            <a:xfrm>
              <a:off x="4092457" y="5723796"/>
              <a:ext cx="60209" cy="64418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821" name="7 Imagen" descr="norte2 copia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6092825"/>
              <a:ext cx="34925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91 CuadroTexto"/>
            <p:cNvSpPr txBox="1"/>
            <p:nvPr/>
          </p:nvSpPr>
          <p:spPr bwMode="auto">
            <a:xfrm>
              <a:off x="3326147" y="1845911"/>
              <a:ext cx="1246164" cy="3193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" sz="12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93" name="92 Conector recto"/>
            <p:cNvCxnSpPr>
              <a:stCxn id="92" idx="2"/>
            </p:cNvCxnSpPr>
            <p:nvPr/>
          </p:nvCxnSpPr>
          <p:spPr bwMode="auto">
            <a:xfrm>
              <a:off x="3948317" y="2165266"/>
              <a:ext cx="749889" cy="726305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93 CuadroTexto"/>
            <p:cNvSpPr txBox="1"/>
            <p:nvPr/>
          </p:nvSpPr>
          <p:spPr bwMode="auto">
            <a:xfrm>
              <a:off x="0" y="1772915"/>
              <a:ext cx="1246165" cy="3193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" sz="12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ESTACIÓN </a:t>
              </a:r>
            </a:p>
          </p:txBody>
        </p:sp>
        <p:cxnSp>
          <p:nvCxnSpPr>
            <p:cNvPr id="95" name="94 Conector recto"/>
            <p:cNvCxnSpPr/>
            <p:nvPr/>
          </p:nvCxnSpPr>
          <p:spPr bwMode="auto">
            <a:xfrm>
              <a:off x="611223" y="2061247"/>
              <a:ext cx="576556" cy="1366841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7" name="96 Tabla"/>
          <p:cNvGraphicFramePr>
            <a:graphicFrameLocks noGrp="1"/>
          </p:cNvGraphicFramePr>
          <p:nvPr/>
        </p:nvGraphicFramePr>
        <p:xfrm>
          <a:off x="4094163" y="531813"/>
          <a:ext cx="4911725" cy="1681164"/>
        </p:xfrm>
        <a:graphic>
          <a:graphicData uri="http://schemas.openxmlformats.org/drawingml/2006/table">
            <a:tbl>
              <a:tblPr/>
              <a:tblGrid>
                <a:gridCol w="733425"/>
                <a:gridCol w="1858962"/>
                <a:gridCol w="2319338"/>
              </a:tblGrid>
              <a:tr h="2743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ID PLANO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DENOMINACIÓN DEL INMUEBLE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CALLE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Bodega Estación Paillaco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 de octubre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Harcha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 de octubre esq. O'Higgins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Oyedo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 de Octubre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Cárcamo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Manuel Rodríguez esq. Diego Portales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Alvarado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Balmaceda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esq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.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Caupolicán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Correa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Fco. Bilbao 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esq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. Vicuña Mackenna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Schmeisser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Barros Arana 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esq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.  Los Carrera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Iglesia Luterana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Camilo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Henríquez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Reutter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Lord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Cochrane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esq. Barros Arana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5" descr="C:\Proyectos\358_Paillaco\Planos\Etapa 5_Rev0\00_Esquemas3\Paillaco_Proy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1356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129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PAILLACO: Propuesta por zonas </a:t>
            </a:r>
          </a:p>
        </p:txBody>
      </p:sp>
      <p:grpSp>
        <p:nvGrpSpPr>
          <p:cNvPr id="32772" name="62 Grupo"/>
          <p:cNvGrpSpPr>
            <a:grpSpLocks/>
          </p:cNvGrpSpPr>
          <p:nvPr/>
        </p:nvGrpSpPr>
        <p:grpSpPr bwMode="auto">
          <a:xfrm>
            <a:off x="554038" y="996950"/>
            <a:ext cx="5254625" cy="5603875"/>
            <a:chOff x="553773" y="998133"/>
            <a:chExt cx="5255682" cy="5602773"/>
          </a:xfrm>
        </p:grpSpPr>
        <p:grpSp>
          <p:nvGrpSpPr>
            <p:cNvPr id="32889" name="50 Grupo"/>
            <p:cNvGrpSpPr>
              <a:grpSpLocks/>
            </p:cNvGrpSpPr>
            <p:nvPr/>
          </p:nvGrpSpPr>
          <p:grpSpPr bwMode="auto">
            <a:xfrm>
              <a:off x="1968722" y="2575251"/>
              <a:ext cx="3670866" cy="3095667"/>
              <a:chOff x="2087588" y="2130391"/>
              <a:chExt cx="3973079" cy="3349681"/>
            </a:xfrm>
          </p:grpSpPr>
          <p:sp>
            <p:nvSpPr>
              <p:cNvPr id="32911" name="19 CuadroTexto"/>
              <p:cNvSpPr txBox="1">
                <a:spLocks noChangeArrowheads="1"/>
              </p:cNvSpPr>
              <p:nvPr/>
            </p:nvSpPr>
            <p:spPr bwMode="auto">
              <a:xfrm>
                <a:off x="3102349" y="2476326"/>
                <a:ext cx="51488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LAUTARO </a:t>
                </a:r>
              </a:p>
            </p:txBody>
          </p:sp>
          <p:sp>
            <p:nvSpPr>
              <p:cNvPr id="32912" name="20 CuadroTexto"/>
              <p:cNvSpPr txBox="1">
                <a:spLocks noChangeArrowheads="1"/>
              </p:cNvSpPr>
              <p:nvPr/>
            </p:nvSpPr>
            <p:spPr bwMode="auto">
              <a:xfrm>
                <a:off x="3007921" y="2677069"/>
                <a:ext cx="76174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GOMEZ CARREÑO</a:t>
                </a:r>
              </a:p>
            </p:txBody>
          </p:sp>
          <p:sp>
            <p:nvSpPr>
              <p:cNvPr id="32913" name="23 CuadroTexto"/>
              <p:cNvSpPr txBox="1">
                <a:spLocks noChangeArrowheads="1"/>
              </p:cNvSpPr>
              <p:nvPr/>
            </p:nvSpPr>
            <p:spPr bwMode="auto">
              <a:xfrm>
                <a:off x="3018796" y="2915038"/>
                <a:ext cx="71846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INDEPENDENCIA</a:t>
                </a:r>
              </a:p>
            </p:txBody>
          </p:sp>
          <p:sp>
            <p:nvSpPr>
              <p:cNvPr id="32914" name="24 CuadroTexto"/>
              <p:cNvSpPr txBox="1">
                <a:spLocks noChangeArrowheads="1"/>
              </p:cNvSpPr>
              <p:nvPr/>
            </p:nvSpPr>
            <p:spPr bwMode="auto">
              <a:xfrm>
                <a:off x="2941350" y="3111290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ALONSO DE ERCILLA</a:t>
                </a:r>
              </a:p>
            </p:txBody>
          </p:sp>
          <p:sp>
            <p:nvSpPr>
              <p:cNvPr id="32915" name="25 CuadroTexto"/>
              <p:cNvSpPr txBox="1">
                <a:spLocks noChangeArrowheads="1"/>
              </p:cNvSpPr>
              <p:nvPr/>
            </p:nvSpPr>
            <p:spPr bwMode="auto">
              <a:xfrm>
                <a:off x="2963101" y="3306263"/>
                <a:ext cx="61266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CAUPOLICAN</a:t>
                </a:r>
              </a:p>
            </p:txBody>
          </p:sp>
          <p:sp>
            <p:nvSpPr>
              <p:cNvPr id="32916" name="26 CuadroTexto"/>
              <p:cNvSpPr txBox="1">
                <a:spLocks noChangeArrowheads="1"/>
              </p:cNvSpPr>
              <p:nvPr/>
            </p:nvSpPr>
            <p:spPr bwMode="auto">
              <a:xfrm>
                <a:off x="3007921" y="3522928"/>
                <a:ext cx="86113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RODRIGUEZ</a:t>
                </a:r>
              </a:p>
            </p:txBody>
          </p:sp>
          <p:sp>
            <p:nvSpPr>
              <p:cNvPr id="32917" name="28 CuadroTexto"/>
              <p:cNvSpPr txBox="1">
                <a:spLocks noChangeArrowheads="1"/>
              </p:cNvSpPr>
              <p:nvPr/>
            </p:nvSpPr>
            <p:spPr bwMode="auto">
              <a:xfrm>
                <a:off x="3884659" y="3722642"/>
                <a:ext cx="1032656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VICUÑA MACKENNA</a:t>
                </a:r>
              </a:p>
            </p:txBody>
          </p:sp>
          <p:sp>
            <p:nvSpPr>
              <p:cNvPr id="32918" name="29 CuadroTexto"/>
              <p:cNvSpPr txBox="1">
                <a:spLocks noChangeArrowheads="1"/>
              </p:cNvSpPr>
              <p:nvPr/>
            </p:nvSpPr>
            <p:spPr bwMode="auto">
              <a:xfrm>
                <a:off x="3978184" y="3994766"/>
                <a:ext cx="9124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BERNARDO O</a:t>
                </a:r>
                <a:r>
                  <a:rPr lang="ja-JP" altLang="es-ES" sz="500" b="1"/>
                  <a:t>’</a:t>
                </a:r>
                <a:r>
                  <a:rPr lang="es-ES" altLang="ja-JP" sz="500" b="1"/>
                  <a:t>HIGGINS</a:t>
                </a:r>
                <a:endParaRPr lang="es-ES" sz="500" b="1"/>
              </a:p>
            </p:txBody>
          </p:sp>
          <p:sp>
            <p:nvSpPr>
              <p:cNvPr id="32919" name="30 CuadroTexto"/>
              <p:cNvSpPr txBox="1">
                <a:spLocks noChangeArrowheads="1"/>
              </p:cNvSpPr>
              <p:nvPr/>
            </p:nvSpPr>
            <p:spPr bwMode="auto">
              <a:xfrm>
                <a:off x="3895291" y="4210735"/>
                <a:ext cx="65594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LOS CARRERA</a:t>
                </a:r>
              </a:p>
            </p:txBody>
          </p:sp>
          <p:sp>
            <p:nvSpPr>
              <p:cNvPr id="32920" name="31 CuadroTexto"/>
              <p:cNvSpPr txBox="1">
                <a:spLocks noChangeArrowheads="1"/>
              </p:cNvSpPr>
              <p:nvPr/>
            </p:nvSpPr>
            <p:spPr bwMode="auto">
              <a:xfrm>
                <a:off x="3869550" y="4410917"/>
                <a:ext cx="83227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CAMILO HENRIQUEZ</a:t>
                </a:r>
              </a:p>
            </p:txBody>
          </p:sp>
          <p:sp>
            <p:nvSpPr>
              <p:cNvPr id="32921" name="32 CuadroTexto"/>
              <p:cNvSpPr txBox="1">
                <a:spLocks noChangeArrowheads="1"/>
              </p:cNvSpPr>
              <p:nvPr/>
            </p:nvSpPr>
            <p:spPr bwMode="auto">
              <a:xfrm>
                <a:off x="3445402" y="4638855"/>
                <a:ext cx="75533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LORD COCHRANE</a:t>
                </a:r>
              </a:p>
            </p:txBody>
          </p:sp>
          <p:sp>
            <p:nvSpPr>
              <p:cNvPr id="32922" name="33 CuadroTexto"/>
              <p:cNvSpPr txBox="1">
                <a:spLocks noChangeArrowheads="1"/>
              </p:cNvSpPr>
              <p:nvPr/>
            </p:nvSpPr>
            <p:spPr bwMode="auto">
              <a:xfrm rot="1861907">
                <a:off x="4641110" y="5280253"/>
                <a:ext cx="1419557" cy="19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600" b="1"/>
                  <a:t>PEREZ ROSALES – Ruta  T-65 </a:t>
                </a:r>
              </a:p>
            </p:txBody>
          </p:sp>
          <p:sp>
            <p:nvSpPr>
              <p:cNvPr id="32923" name="34 CuadroTexto"/>
              <p:cNvSpPr txBox="1">
                <a:spLocks noChangeArrowheads="1"/>
              </p:cNvSpPr>
              <p:nvPr/>
            </p:nvSpPr>
            <p:spPr bwMode="auto">
              <a:xfrm>
                <a:off x="3708644" y="5049798"/>
                <a:ext cx="5870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SAN MARTIN</a:t>
                </a:r>
              </a:p>
            </p:txBody>
          </p:sp>
          <p:sp>
            <p:nvSpPr>
              <p:cNvPr id="32924" name="35 CuadroTexto"/>
              <p:cNvSpPr txBox="1">
                <a:spLocks noChangeArrowheads="1"/>
              </p:cNvSpPr>
              <p:nvPr/>
            </p:nvSpPr>
            <p:spPr bwMode="auto">
              <a:xfrm>
                <a:off x="3744608" y="5277336"/>
                <a:ext cx="8066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CRISTOBAL COLON</a:t>
                </a:r>
              </a:p>
            </p:txBody>
          </p:sp>
          <p:sp>
            <p:nvSpPr>
              <p:cNvPr id="32925" name="36 CuadroTexto"/>
              <p:cNvSpPr txBox="1">
                <a:spLocks noChangeArrowheads="1"/>
              </p:cNvSpPr>
              <p:nvPr/>
            </p:nvSpPr>
            <p:spPr bwMode="auto">
              <a:xfrm rot="-5400000">
                <a:off x="2510091" y="2348880"/>
                <a:ext cx="60625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BAQUEDANO</a:t>
                </a:r>
              </a:p>
            </p:txBody>
          </p:sp>
          <p:sp>
            <p:nvSpPr>
              <p:cNvPr id="32926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627049" y="4209344"/>
                <a:ext cx="735945" cy="17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OCTUBRE</a:t>
                </a:r>
              </a:p>
            </p:txBody>
          </p:sp>
          <p:sp>
            <p:nvSpPr>
              <p:cNvPr id="32927" name="39 CuadroTexto"/>
              <p:cNvSpPr txBox="1">
                <a:spLocks noChangeArrowheads="1"/>
              </p:cNvSpPr>
              <p:nvPr/>
            </p:nvSpPr>
            <p:spPr bwMode="auto">
              <a:xfrm rot="-5400000">
                <a:off x="2828394" y="4238243"/>
                <a:ext cx="77617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DIEGO PORTALES</a:t>
                </a:r>
              </a:p>
            </p:txBody>
          </p:sp>
          <p:sp>
            <p:nvSpPr>
              <p:cNvPr id="32928" name="40 CuadroTexto"/>
              <p:cNvSpPr txBox="1">
                <a:spLocks noChangeArrowheads="1"/>
              </p:cNvSpPr>
              <p:nvPr/>
            </p:nvSpPr>
            <p:spPr bwMode="auto">
              <a:xfrm rot="-5400000">
                <a:off x="3128634" y="4242581"/>
                <a:ext cx="59824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BALMACEDA</a:t>
                </a:r>
              </a:p>
            </p:txBody>
          </p:sp>
          <p:sp>
            <p:nvSpPr>
              <p:cNvPr id="32929" name="103 CuadroTexto"/>
              <p:cNvSpPr txBox="1">
                <a:spLocks noChangeArrowheads="1"/>
              </p:cNvSpPr>
              <p:nvPr/>
            </p:nvSpPr>
            <p:spPr bwMode="auto">
              <a:xfrm rot="-5400000">
                <a:off x="3313399" y="4269809"/>
                <a:ext cx="65114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ARTURO PRAT</a:t>
                </a:r>
              </a:p>
            </p:txBody>
          </p:sp>
          <p:sp>
            <p:nvSpPr>
              <p:cNvPr id="32930" name="104 CuadroTexto"/>
              <p:cNvSpPr txBox="1">
                <a:spLocks noChangeArrowheads="1"/>
              </p:cNvSpPr>
              <p:nvPr/>
            </p:nvSpPr>
            <p:spPr bwMode="auto">
              <a:xfrm rot="-5400000">
                <a:off x="3498167" y="4258202"/>
                <a:ext cx="71365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BARROS ARANA</a:t>
                </a:r>
              </a:p>
            </p:txBody>
          </p:sp>
          <p:sp>
            <p:nvSpPr>
              <p:cNvPr id="32931" name="105 CuadroTexto"/>
              <p:cNvSpPr txBox="1">
                <a:spLocks noChangeArrowheads="1"/>
              </p:cNvSpPr>
              <p:nvPr/>
            </p:nvSpPr>
            <p:spPr bwMode="auto">
              <a:xfrm rot="-5400000">
                <a:off x="3611769" y="3199488"/>
                <a:ext cx="87556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FRANCISCO BILABAO</a:t>
                </a:r>
              </a:p>
            </p:txBody>
          </p:sp>
          <p:sp>
            <p:nvSpPr>
              <p:cNvPr id="32932" name="106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17670" y="3140949"/>
                <a:ext cx="49885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MAC IVER</a:t>
                </a:r>
              </a:p>
            </p:txBody>
          </p:sp>
          <p:sp>
            <p:nvSpPr>
              <p:cNvPr id="32933" name="107 CuadroTexto"/>
              <p:cNvSpPr txBox="1">
                <a:spLocks noChangeArrowheads="1"/>
              </p:cNvSpPr>
              <p:nvPr/>
            </p:nvSpPr>
            <p:spPr bwMode="auto">
              <a:xfrm rot="-5400000">
                <a:off x="4096147" y="4812067"/>
                <a:ext cx="74090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MANUEL BULNES</a:t>
                </a:r>
              </a:p>
            </p:txBody>
          </p:sp>
          <p:sp>
            <p:nvSpPr>
              <p:cNvPr id="32934" name="108 CuadroTexto"/>
              <p:cNvSpPr txBox="1">
                <a:spLocks noChangeArrowheads="1"/>
              </p:cNvSpPr>
              <p:nvPr/>
            </p:nvSpPr>
            <p:spPr bwMode="auto">
              <a:xfrm rot="-5400000">
                <a:off x="4612015" y="4743677"/>
                <a:ext cx="5100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ACHARAN</a:t>
                </a:r>
              </a:p>
            </p:txBody>
          </p:sp>
          <p:sp>
            <p:nvSpPr>
              <p:cNvPr id="32935" name="10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49" y="4847143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32936" name="33 CuadroTexto"/>
              <p:cNvSpPr txBox="1">
                <a:spLocks noChangeArrowheads="1"/>
              </p:cNvSpPr>
              <p:nvPr/>
            </p:nvSpPr>
            <p:spPr bwMode="auto">
              <a:xfrm>
                <a:off x="3445465" y="4833814"/>
                <a:ext cx="807110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PEREZ ROSALES </a:t>
                </a:r>
              </a:p>
            </p:txBody>
          </p:sp>
          <p:sp>
            <p:nvSpPr>
              <p:cNvPr id="32937" name="49 CuadroTexto"/>
              <p:cNvSpPr txBox="1">
                <a:spLocks noChangeArrowheads="1"/>
              </p:cNvSpPr>
              <p:nvPr/>
            </p:nvSpPr>
            <p:spPr bwMode="auto">
              <a:xfrm rot="-5400000">
                <a:off x="4225350" y="3013378"/>
                <a:ext cx="82105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GABRIELA MISTRAL</a:t>
                </a:r>
              </a:p>
            </p:txBody>
          </p:sp>
          <p:sp>
            <p:nvSpPr>
              <p:cNvPr id="32938" name="32 CuadroTexto"/>
              <p:cNvSpPr txBox="1">
                <a:spLocks noChangeArrowheads="1"/>
              </p:cNvSpPr>
              <p:nvPr/>
            </p:nvSpPr>
            <p:spPr bwMode="auto">
              <a:xfrm>
                <a:off x="2087588" y="4383465"/>
                <a:ext cx="864365" cy="18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18 DE SEPTIEMBRE</a:t>
                </a:r>
              </a:p>
            </p:txBody>
          </p:sp>
          <p:sp>
            <p:nvSpPr>
              <p:cNvPr id="32939" name="38 CuadroTexto"/>
              <p:cNvSpPr txBox="1">
                <a:spLocks noChangeArrowheads="1"/>
              </p:cNvSpPr>
              <p:nvPr/>
            </p:nvSpPr>
            <p:spPr bwMode="auto">
              <a:xfrm rot="-5400000">
                <a:off x="2280596" y="3846032"/>
                <a:ext cx="907510" cy="18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500" b="1"/>
                  <a:t>PEDRO DE VALDIVIA</a:t>
                </a:r>
              </a:p>
            </p:txBody>
          </p:sp>
        </p:grpSp>
        <p:sp>
          <p:nvSpPr>
            <p:cNvPr id="5" name="4 CuadroTexto"/>
            <p:cNvSpPr txBox="1"/>
            <p:nvPr/>
          </p:nvSpPr>
          <p:spPr bwMode="auto">
            <a:xfrm rot="16710754">
              <a:off x="5393565" y="2539247"/>
              <a:ext cx="601545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5</a:t>
              </a:r>
            </a:p>
          </p:txBody>
        </p:sp>
        <p:sp>
          <p:nvSpPr>
            <p:cNvPr id="6" name="5 CuadroTexto"/>
            <p:cNvSpPr txBox="1"/>
            <p:nvPr/>
          </p:nvSpPr>
          <p:spPr bwMode="auto">
            <a:xfrm rot="3455027">
              <a:off x="1000889" y="3492353"/>
              <a:ext cx="730106" cy="2302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RUTA 206</a:t>
              </a:r>
            </a:p>
          </p:txBody>
        </p:sp>
        <p:sp>
          <p:nvSpPr>
            <p:cNvPr id="7" name="6 CuadroTexto"/>
            <p:cNvSpPr txBox="1"/>
            <p:nvPr/>
          </p:nvSpPr>
          <p:spPr bwMode="auto">
            <a:xfrm rot="19994219">
              <a:off x="553773" y="4824843"/>
              <a:ext cx="454116" cy="2158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T-658</a:t>
              </a:r>
            </a:p>
          </p:txBody>
        </p:sp>
        <p:sp>
          <p:nvSpPr>
            <p:cNvPr id="8" name="7 CuadroTexto"/>
            <p:cNvSpPr txBox="1"/>
            <p:nvPr/>
          </p:nvSpPr>
          <p:spPr bwMode="auto">
            <a:xfrm rot="15607044">
              <a:off x="2387794" y="1117130"/>
              <a:ext cx="453936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T-636</a:t>
              </a:r>
            </a:p>
          </p:txBody>
        </p:sp>
        <p:sp>
          <p:nvSpPr>
            <p:cNvPr id="9" name="8 CuadroTexto"/>
            <p:cNvSpPr txBox="1"/>
            <p:nvPr/>
          </p:nvSpPr>
          <p:spPr bwMode="auto">
            <a:xfrm rot="15758670">
              <a:off x="2270308" y="1759940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sp>
          <p:nvSpPr>
            <p:cNvPr id="10" name="9 CuadroTexto"/>
            <p:cNvSpPr txBox="1"/>
            <p:nvPr/>
          </p:nvSpPr>
          <p:spPr bwMode="auto">
            <a:xfrm rot="16200000">
              <a:off x="2379068" y="5981064"/>
              <a:ext cx="485679" cy="230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T-678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15986707">
              <a:off x="2549764" y="6140579"/>
              <a:ext cx="514249" cy="2159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FF.CC.</a:t>
              </a:r>
            </a:p>
          </p:txBody>
        </p:sp>
        <p:grpSp>
          <p:nvGrpSpPr>
            <p:cNvPr id="32897" name="40 Grupo"/>
            <p:cNvGrpSpPr>
              <a:grpSpLocks/>
            </p:cNvGrpSpPr>
            <p:nvPr/>
          </p:nvGrpSpPr>
          <p:grpSpPr bwMode="auto">
            <a:xfrm>
              <a:off x="1556668" y="3236913"/>
              <a:ext cx="4201848" cy="3363993"/>
              <a:chOff x="2125836" y="2854358"/>
              <a:chExt cx="4201848" cy="3363993"/>
            </a:xfrm>
          </p:grpSpPr>
          <p:sp>
            <p:nvSpPr>
              <p:cNvPr id="16" name="15 CuadroTexto"/>
              <p:cNvSpPr txBox="1"/>
              <p:nvPr/>
            </p:nvSpPr>
            <p:spPr bwMode="auto">
              <a:xfrm>
                <a:off x="2685356" y="2855101"/>
                <a:ext cx="697052" cy="2301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PLAZA </a:t>
                </a:r>
              </a:p>
            </p:txBody>
          </p:sp>
          <p:cxnSp>
            <p:nvCxnSpPr>
              <p:cNvPr id="17" name="16 Conector recto"/>
              <p:cNvCxnSpPr/>
              <p:nvPr/>
            </p:nvCxnSpPr>
            <p:spPr bwMode="auto">
              <a:xfrm>
                <a:off x="2994980" y="3069371"/>
                <a:ext cx="1062252" cy="8301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17 CuadroTexto"/>
              <p:cNvSpPr txBox="1"/>
              <p:nvPr/>
            </p:nvSpPr>
            <p:spPr bwMode="auto">
              <a:xfrm>
                <a:off x="5067084" y="3083656"/>
                <a:ext cx="1006677" cy="3920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ESTADIO MUNICIPAL</a:t>
                </a:r>
              </a:p>
            </p:txBody>
          </p:sp>
          <p:cxnSp>
            <p:nvCxnSpPr>
              <p:cNvPr id="19" name="18 Conector recto"/>
              <p:cNvCxnSpPr>
                <a:stCxn id="18" idx="1"/>
              </p:cNvCxnSpPr>
              <p:nvPr/>
            </p:nvCxnSpPr>
            <p:spPr bwMode="auto">
              <a:xfrm flipH="1">
                <a:off x="4828912" y="3280467"/>
                <a:ext cx="238173" cy="22220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19 CuadroTexto"/>
              <p:cNvSpPr txBox="1"/>
              <p:nvPr/>
            </p:nvSpPr>
            <p:spPr bwMode="auto">
              <a:xfrm>
                <a:off x="2126443" y="3110638"/>
                <a:ext cx="974921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ESTACIÓN </a:t>
                </a:r>
              </a:p>
            </p:txBody>
          </p:sp>
          <p:cxnSp>
            <p:nvCxnSpPr>
              <p:cNvPr id="21" name="20 Conector recto"/>
              <p:cNvCxnSpPr>
                <a:stCxn id="20" idx="2"/>
              </p:cNvCxnSpPr>
              <p:nvPr/>
            </p:nvCxnSpPr>
            <p:spPr bwMode="auto">
              <a:xfrm>
                <a:off x="2613903" y="3326495"/>
                <a:ext cx="666884" cy="61424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21 CuadroTexto"/>
              <p:cNvSpPr txBox="1"/>
              <p:nvPr/>
            </p:nvSpPr>
            <p:spPr bwMode="auto">
              <a:xfrm>
                <a:off x="4152501" y="6002493"/>
                <a:ext cx="1179749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CEMENTERIO </a:t>
                </a:r>
              </a:p>
            </p:txBody>
          </p:sp>
          <p:cxnSp>
            <p:nvCxnSpPr>
              <p:cNvPr id="23" name="22 Conector recto"/>
              <p:cNvCxnSpPr>
                <a:stCxn id="22" idx="0"/>
              </p:cNvCxnSpPr>
              <p:nvPr/>
            </p:nvCxnSpPr>
            <p:spPr bwMode="auto">
              <a:xfrm flipV="1">
                <a:off x="4743169" y="5393013"/>
                <a:ext cx="279456" cy="60948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23 CuadroTexto"/>
              <p:cNvSpPr txBox="1"/>
              <p:nvPr/>
            </p:nvSpPr>
            <p:spPr bwMode="auto">
              <a:xfrm>
                <a:off x="5321136" y="4088345"/>
                <a:ext cx="1006677" cy="2158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HOSPITAL</a:t>
                </a:r>
              </a:p>
            </p:txBody>
          </p:sp>
          <p:cxnSp>
            <p:nvCxnSpPr>
              <p:cNvPr id="25" name="24 Conector recto"/>
              <p:cNvCxnSpPr>
                <a:stCxn id="24" idx="1"/>
              </p:cNvCxnSpPr>
              <p:nvPr/>
            </p:nvCxnSpPr>
            <p:spPr bwMode="auto">
              <a:xfrm flipH="1" flipV="1">
                <a:off x="4994045" y="4131200"/>
                <a:ext cx="327091" cy="6507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12 CuadroTexto"/>
            <p:cNvSpPr txBox="1"/>
            <p:nvPr/>
          </p:nvSpPr>
          <p:spPr bwMode="auto">
            <a:xfrm rot="1475441">
              <a:off x="3380091" y="5715255"/>
              <a:ext cx="808200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Zanjón </a:t>
              </a:r>
            </a:p>
          </p:txBody>
        </p:sp>
        <p:sp>
          <p:nvSpPr>
            <p:cNvPr id="14" name="13 CuadroTexto"/>
            <p:cNvSpPr txBox="1"/>
            <p:nvPr/>
          </p:nvSpPr>
          <p:spPr bwMode="auto">
            <a:xfrm rot="1475441">
              <a:off x="3773871" y="1191770"/>
              <a:ext cx="943165" cy="1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7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Estero Demaihue </a:t>
              </a:r>
            </a:p>
          </p:txBody>
        </p:sp>
        <p:sp>
          <p:nvSpPr>
            <p:cNvPr id="32900" name="74 CuadroTexto"/>
            <p:cNvSpPr txBox="1">
              <a:spLocks noChangeArrowheads="1"/>
            </p:cNvSpPr>
            <p:nvPr/>
          </p:nvSpPr>
          <p:spPr bwMode="auto">
            <a:xfrm>
              <a:off x="973196" y="1871280"/>
              <a:ext cx="11015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LIMITE URBANO</a:t>
              </a:r>
            </a:p>
          </p:txBody>
        </p:sp>
      </p:grpSp>
      <p:sp>
        <p:nvSpPr>
          <p:cNvPr id="32773" name="73 CuadroTexto"/>
          <p:cNvSpPr txBox="1">
            <a:spLocks noChangeArrowheads="1"/>
          </p:cNvSpPr>
          <p:nvPr/>
        </p:nvSpPr>
        <p:spPr bwMode="auto">
          <a:xfrm>
            <a:off x="2851150" y="6321425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62" name="61 Conector recto"/>
          <p:cNvCxnSpPr>
            <a:stCxn id="32773" idx="0"/>
          </p:cNvCxnSpPr>
          <p:nvPr/>
        </p:nvCxnSpPr>
        <p:spPr>
          <a:xfrm flipV="1">
            <a:off x="3225800" y="5724525"/>
            <a:ext cx="600075" cy="5969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5" name="7 Imagen" descr="norte2 copi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6348413"/>
            <a:ext cx="349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65 Forma libre"/>
          <p:cNvSpPr/>
          <p:nvPr/>
        </p:nvSpPr>
        <p:spPr>
          <a:xfrm>
            <a:off x="2478088" y="776288"/>
            <a:ext cx="276225" cy="4572000"/>
          </a:xfrm>
          <a:custGeom>
            <a:avLst/>
            <a:gdLst>
              <a:gd name="connsiteX0" fmla="*/ 0 w 276447"/>
              <a:gd name="connsiteY0" fmla="*/ 0 h 4572000"/>
              <a:gd name="connsiteX1" fmla="*/ 138223 w 276447"/>
              <a:gd name="connsiteY1" fmla="*/ 978195 h 4572000"/>
              <a:gd name="connsiteX2" fmla="*/ 212651 w 276447"/>
              <a:gd name="connsiteY2" fmla="*/ 1988288 h 4572000"/>
              <a:gd name="connsiteX3" fmla="*/ 212651 w 276447"/>
              <a:gd name="connsiteY3" fmla="*/ 3062176 h 4572000"/>
              <a:gd name="connsiteX4" fmla="*/ 265814 w 276447"/>
              <a:gd name="connsiteY4" fmla="*/ 4295553 h 4572000"/>
              <a:gd name="connsiteX5" fmla="*/ 276447 w 276447"/>
              <a:gd name="connsiteY5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447" h="4572000">
                <a:moveTo>
                  <a:pt x="0" y="0"/>
                </a:moveTo>
                <a:lnTo>
                  <a:pt x="138223" y="978195"/>
                </a:lnTo>
                <a:lnTo>
                  <a:pt x="212651" y="1988288"/>
                </a:lnTo>
                <a:lnTo>
                  <a:pt x="212651" y="3062176"/>
                </a:lnTo>
                <a:lnTo>
                  <a:pt x="265814" y="4295553"/>
                </a:lnTo>
                <a:lnTo>
                  <a:pt x="276447" y="4572000"/>
                </a:lnTo>
              </a:path>
            </a:pathLst>
          </a:custGeom>
          <a:ln w="3175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1" name="70 Rectángulo"/>
          <p:cNvSpPr/>
          <p:nvPr/>
        </p:nvSpPr>
        <p:spPr>
          <a:xfrm>
            <a:off x="2657475" y="3605213"/>
            <a:ext cx="1787525" cy="1476375"/>
          </a:xfrm>
          <a:prstGeom prst="rect">
            <a:avLst/>
          </a:prstGeom>
          <a:noFill/>
          <a:ln w="476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32778" name="95 Grupo"/>
          <p:cNvGrpSpPr>
            <a:grpSpLocks/>
          </p:cNvGrpSpPr>
          <p:nvPr/>
        </p:nvGrpSpPr>
        <p:grpSpPr bwMode="auto">
          <a:xfrm>
            <a:off x="0" y="1031875"/>
            <a:ext cx="6421438" cy="5637213"/>
            <a:chOff x="0" y="188913"/>
            <a:chExt cx="7380288" cy="6480175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63" y="188913"/>
              <a:ext cx="7130325" cy="648017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prstDash val="sysDash"/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72 Elipse"/>
            <p:cNvSpPr>
              <a:spLocks noChangeAspect="1"/>
            </p:cNvSpPr>
            <p:nvPr/>
          </p:nvSpPr>
          <p:spPr>
            <a:xfrm>
              <a:off x="322945" y="2564916"/>
              <a:ext cx="288278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1</a:t>
              </a:r>
            </a:p>
          </p:txBody>
        </p:sp>
        <p:cxnSp>
          <p:nvCxnSpPr>
            <p:cNvPr id="74" name="73 Conector recto"/>
            <p:cNvCxnSpPr>
              <a:stCxn id="73" idx="4"/>
            </p:cNvCxnSpPr>
            <p:nvPr/>
          </p:nvCxnSpPr>
          <p:spPr>
            <a:xfrm>
              <a:off x="468909" y="2853248"/>
              <a:ext cx="357611" cy="57484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74 Elipse"/>
            <p:cNvSpPr>
              <a:spLocks noChangeAspect="1"/>
            </p:cNvSpPr>
            <p:nvPr/>
          </p:nvSpPr>
          <p:spPr>
            <a:xfrm>
              <a:off x="744415" y="3906209"/>
              <a:ext cx="288278" cy="2901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2</a:t>
              </a:r>
            </a:p>
          </p:txBody>
        </p:sp>
        <p:cxnSp>
          <p:nvCxnSpPr>
            <p:cNvPr id="76" name="75 Conector recto"/>
            <p:cNvCxnSpPr/>
            <p:nvPr/>
          </p:nvCxnSpPr>
          <p:spPr>
            <a:xfrm flipV="1">
              <a:off x="970658" y="3283922"/>
              <a:ext cx="647714" cy="6496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76 Elipse"/>
            <p:cNvSpPr>
              <a:spLocks noChangeAspect="1"/>
            </p:cNvSpPr>
            <p:nvPr/>
          </p:nvSpPr>
          <p:spPr>
            <a:xfrm>
              <a:off x="1403076" y="1915256"/>
              <a:ext cx="290102" cy="290158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3</a:t>
              </a:r>
            </a:p>
          </p:txBody>
        </p:sp>
        <p:cxnSp>
          <p:nvCxnSpPr>
            <p:cNvPr id="78" name="77 Conector recto"/>
            <p:cNvCxnSpPr>
              <a:stCxn id="77" idx="4"/>
            </p:cNvCxnSpPr>
            <p:nvPr/>
          </p:nvCxnSpPr>
          <p:spPr>
            <a:xfrm>
              <a:off x="1547215" y="2205414"/>
              <a:ext cx="0" cy="79200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78 Elipse"/>
            <p:cNvSpPr>
              <a:spLocks noChangeAspect="1"/>
            </p:cNvSpPr>
            <p:nvPr/>
          </p:nvSpPr>
          <p:spPr>
            <a:xfrm>
              <a:off x="1291778" y="765577"/>
              <a:ext cx="290103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4</a:t>
              </a:r>
            </a:p>
          </p:txBody>
        </p:sp>
        <p:cxnSp>
          <p:nvCxnSpPr>
            <p:cNvPr id="80" name="79 Conector recto"/>
            <p:cNvCxnSpPr>
              <a:stCxn id="79" idx="5"/>
            </p:cNvCxnSpPr>
            <p:nvPr/>
          </p:nvCxnSpPr>
          <p:spPr>
            <a:xfrm>
              <a:off x="1538093" y="1011938"/>
              <a:ext cx="627644" cy="74090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>
              <a:spLocks noChangeAspect="1"/>
            </p:cNvSpPr>
            <p:nvPr/>
          </p:nvSpPr>
          <p:spPr>
            <a:xfrm>
              <a:off x="2724047" y="1145154"/>
              <a:ext cx="288278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5</a:t>
              </a:r>
            </a:p>
          </p:txBody>
        </p:sp>
        <p:cxnSp>
          <p:nvCxnSpPr>
            <p:cNvPr id="82" name="81 Conector recto"/>
            <p:cNvCxnSpPr>
              <a:stCxn id="81" idx="7"/>
            </p:cNvCxnSpPr>
            <p:nvPr/>
          </p:nvCxnSpPr>
          <p:spPr>
            <a:xfrm flipV="1">
              <a:off x="2970360" y="765577"/>
              <a:ext cx="162385" cy="4215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82 Elipse"/>
            <p:cNvSpPr>
              <a:spLocks noChangeAspect="1"/>
            </p:cNvSpPr>
            <p:nvPr/>
          </p:nvSpPr>
          <p:spPr>
            <a:xfrm>
              <a:off x="5800231" y="2933543"/>
              <a:ext cx="288278" cy="28833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6</a:t>
              </a:r>
            </a:p>
          </p:txBody>
        </p:sp>
        <p:cxnSp>
          <p:nvCxnSpPr>
            <p:cNvPr id="84" name="83 Conector recto"/>
            <p:cNvCxnSpPr>
              <a:stCxn id="83" idx="7"/>
            </p:cNvCxnSpPr>
            <p:nvPr/>
          </p:nvCxnSpPr>
          <p:spPr>
            <a:xfrm flipV="1">
              <a:off x="6044721" y="2552142"/>
              <a:ext cx="162384" cy="42519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84 Elipse"/>
            <p:cNvSpPr>
              <a:spLocks noChangeAspect="1"/>
            </p:cNvSpPr>
            <p:nvPr/>
          </p:nvSpPr>
          <p:spPr>
            <a:xfrm>
              <a:off x="4698206" y="3716421"/>
              <a:ext cx="288278" cy="28650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7</a:t>
              </a:r>
            </a:p>
          </p:txBody>
        </p:sp>
        <p:cxnSp>
          <p:nvCxnSpPr>
            <p:cNvPr id="86" name="85 Conector recto"/>
            <p:cNvCxnSpPr>
              <a:stCxn id="85" idx="4"/>
            </p:cNvCxnSpPr>
            <p:nvPr/>
          </p:nvCxnSpPr>
          <p:spPr>
            <a:xfrm>
              <a:off x="4842344" y="4002927"/>
              <a:ext cx="235367" cy="5054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86 Elipse"/>
            <p:cNvSpPr>
              <a:spLocks noChangeAspect="1"/>
            </p:cNvSpPr>
            <p:nvPr/>
          </p:nvSpPr>
          <p:spPr>
            <a:xfrm>
              <a:off x="2568960" y="4150744"/>
              <a:ext cx="286454" cy="2901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8</a:t>
              </a:r>
            </a:p>
          </p:txBody>
        </p:sp>
        <p:cxnSp>
          <p:nvCxnSpPr>
            <p:cNvPr id="88" name="87 Conector recto"/>
            <p:cNvCxnSpPr>
              <a:stCxn id="87" idx="4"/>
            </p:cNvCxnSpPr>
            <p:nvPr/>
          </p:nvCxnSpPr>
          <p:spPr>
            <a:xfrm>
              <a:off x="2711275" y="4440900"/>
              <a:ext cx="60211" cy="64418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88 Elipse"/>
            <p:cNvSpPr>
              <a:spLocks noChangeAspect="1"/>
            </p:cNvSpPr>
            <p:nvPr/>
          </p:nvSpPr>
          <p:spPr>
            <a:xfrm>
              <a:off x="3948317" y="5433639"/>
              <a:ext cx="288278" cy="290158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cs typeface="Arial" pitchFamily="34" charset="0"/>
                </a:rPr>
                <a:t>9</a:t>
              </a:r>
            </a:p>
          </p:txBody>
        </p:sp>
        <p:cxnSp>
          <p:nvCxnSpPr>
            <p:cNvPr id="90" name="89 Conector recto"/>
            <p:cNvCxnSpPr>
              <a:stCxn id="89" idx="4"/>
            </p:cNvCxnSpPr>
            <p:nvPr/>
          </p:nvCxnSpPr>
          <p:spPr>
            <a:xfrm>
              <a:off x="4092457" y="5723796"/>
              <a:ext cx="60209" cy="64418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884" name="7 Imagen" descr="norte2 copia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6092825"/>
              <a:ext cx="34925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91 CuadroTexto"/>
            <p:cNvSpPr txBox="1"/>
            <p:nvPr/>
          </p:nvSpPr>
          <p:spPr bwMode="auto">
            <a:xfrm>
              <a:off x="3326147" y="1845911"/>
              <a:ext cx="1246164" cy="3193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" sz="12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93" name="92 Conector recto"/>
            <p:cNvCxnSpPr>
              <a:stCxn id="92" idx="2"/>
            </p:cNvCxnSpPr>
            <p:nvPr/>
          </p:nvCxnSpPr>
          <p:spPr bwMode="auto">
            <a:xfrm>
              <a:off x="3948317" y="2165266"/>
              <a:ext cx="749889" cy="726305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93 CuadroTexto"/>
            <p:cNvSpPr txBox="1"/>
            <p:nvPr/>
          </p:nvSpPr>
          <p:spPr bwMode="auto">
            <a:xfrm>
              <a:off x="0" y="1772915"/>
              <a:ext cx="1246165" cy="3193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" sz="12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ESTACIÓN </a:t>
              </a:r>
            </a:p>
          </p:txBody>
        </p:sp>
        <p:cxnSp>
          <p:nvCxnSpPr>
            <p:cNvPr id="95" name="94 Conector recto"/>
            <p:cNvCxnSpPr/>
            <p:nvPr/>
          </p:nvCxnSpPr>
          <p:spPr bwMode="auto">
            <a:xfrm>
              <a:off x="611223" y="2061247"/>
              <a:ext cx="576556" cy="1366841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7" name="96 Tabla"/>
          <p:cNvGraphicFramePr>
            <a:graphicFrameLocks noGrp="1"/>
          </p:cNvGraphicFramePr>
          <p:nvPr/>
        </p:nvGraphicFramePr>
        <p:xfrm>
          <a:off x="4094163" y="531813"/>
          <a:ext cx="4911725" cy="1681164"/>
        </p:xfrm>
        <a:graphic>
          <a:graphicData uri="http://schemas.openxmlformats.org/drawingml/2006/table">
            <a:tbl>
              <a:tblPr/>
              <a:tblGrid>
                <a:gridCol w="733425"/>
                <a:gridCol w="1858962"/>
                <a:gridCol w="2319338"/>
              </a:tblGrid>
              <a:tr h="2743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ID PLANO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DENOMINACIÓN DEL INMUEBLE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CALLE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Bodega Estación Paillaco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 de octubre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Harcha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 de octubre esq. O'Higgins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Oyedo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 de Octubre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Cárcamo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Manuel Rodríguez esq. Diego Portales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Alvarado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Balmaceda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esq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.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Caupolicán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Correa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Fco. Bilbao 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esq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. Vicuña Mackenna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Schmeisser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Barros Arana 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esq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.  Los Carrera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Iglesia Luterana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Camilo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Henríquez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Casa Reutter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Lord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Cochrane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esq. Barros Arana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96" name="95 Conector recto"/>
          <p:cNvCxnSpPr/>
          <p:nvPr/>
        </p:nvCxnSpPr>
        <p:spPr>
          <a:xfrm flipH="1">
            <a:off x="719138" y="1328738"/>
            <a:ext cx="204787" cy="23749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36 Grupo"/>
          <p:cNvGrpSpPr>
            <a:grpSpLocks/>
          </p:cNvGrpSpPr>
          <p:nvPr/>
        </p:nvGrpSpPr>
        <p:grpSpPr bwMode="auto">
          <a:xfrm>
            <a:off x="0" y="112713"/>
            <a:ext cx="1847850" cy="1216025"/>
            <a:chOff x="0" y="112713"/>
            <a:chExt cx="1847461" cy="1216776"/>
          </a:xfrm>
        </p:grpSpPr>
        <p:pic>
          <p:nvPicPr>
            <p:cNvPr id="32863" name="Imagen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713"/>
              <a:ext cx="1847461" cy="12167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864" name="27 CuadroTexto"/>
            <p:cNvSpPr txBox="1">
              <a:spLocks noChangeArrowheads="1"/>
            </p:cNvSpPr>
            <p:nvPr/>
          </p:nvSpPr>
          <p:spPr bwMode="auto">
            <a:xfrm>
              <a:off x="35497" y="116632"/>
              <a:ext cx="4870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200" b="1"/>
                <a:t>1</a:t>
              </a:r>
            </a:p>
          </p:txBody>
        </p:sp>
      </p:grpSp>
      <p:cxnSp>
        <p:nvCxnSpPr>
          <p:cNvPr id="101" name="100 Conector recto"/>
          <p:cNvCxnSpPr/>
          <p:nvPr/>
        </p:nvCxnSpPr>
        <p:spPr>
          <a:xfrm flipH="1">
            <a:off x="1371600" y="1212850"/>
            <a:ext cx="1193800" cy="256222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35 Grupo"/>
          <p:cNvGrpSpPr>
            <a:grpSpLocks/>
          </p:cNvGrpSpPr>
          <p:nvPr/>
        </p:nvGrpSpPr>
        <p:grpSpPr bwMode="auto">
          <a:xfrm>
            <a:off x="1976438" y="112713"/>
            <a:ext cx="2011362" cy="1128712"/>
            <a:chOff x="1975692" y="112713"/>
            <a:chExt cx="2012390" cy="1128258"/>
          </a:xfrm>
        </p:grpSpPr>
        <p:pic>
          <p:nvPicPr>
            <p:cNvPr id="32861" name="Imagen 65" descr="http://2.bp.blogspot.com/_nBWxmqnHj8w/SOzz8QzuzRI/AAAAAAAAA9c/1Aq2b7xAWtA/s400/IMG_685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692" y="112713"/>
              <a:ext cx="2012390" cy="112825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862" name="29 CuadroTexto"/>
            <p:cNvSpPr txBox="1">
              <a:spLocks noChangeArrowheads="1"/>
            </p:cNvSpPr>
            <p:nvPr/>
          </p:nvSpPr>
          <p:spPr bwMode="auto">
            <a:xfrm>
              <a:off x="1985594" y="112713"/>
              <a:ext cx="4870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200" b="1"/>
                <a:t>2</a:t>
              </a:r>
            </a:p>
          </p:txBody>
        </p:sp>
      </p:grpSp>
      <p:grpSp>
        <p:nvGrpSpPr>
          <p:cNvPr id="27" name="41 Grupo"/>
          <p:cNvGrpSpPr>
            <a:grpSpLocks/>
          </p:cNvGrpSpPr>
          <p:nvPr/>
        </p:nvGrpSpPr>
        <p:grpSpPr bwMode="auto">
          <a:xfrm>
            <a:off x="5535613" y="1679575"/>
            <a:ext cx="1857375" cy="1298575"/>
            <a:chOff x="4050771" y="623595"/>
            <a:chExt cx="1857904" cy="1298512"/>
          </a:xfrm>
        </p:grpSpPr>
        <p:pic>
          <p:nvPicPr>
            <p:cNvPr id="32859" name="Imagen 74" descr="http://2.bp.blogspot.com/_nBWxmqnHj8w/SO0lvFM-6mI/AAAAAAAABN8/SSvf5oJGSRc/s400/DSC_0234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592" y="644559"/>
              <a:ext cx="1849083" cy="12775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860" name="37 CuadroTexto"/>
            <p:cNvSpPr txBox="1">
              <a:spLocks noChangeArrowheads="1"/>
            </p:cNvSpPr>
            <p:nvPr/>
          </p:nvSpPr>
          <p:spPr bwMode="auto">
            <a:xfrm>
              <a:off x="4050771" y="623595"/>
              <a:ext cx="4870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200" b="1"/>
                <a:t>3</a:t>
              </a:r>
            </a:p>
          </p:txBody>
        </p:sp>
      </p:grpSp>
      <p:cxnSp>
        <p:nvCxnSpPr>
          <p:cNvPr id="109" name="108 Conector recto"/>
          <p:cNvCxnSpPr/>
          <p:nvPr/>
        </p:nvCxnSpPr>
        <p:spPr>
          <a:xfrm flipH="1">
            <a:off x="1382713" y="2338388"/>
            <a:ext cx="4162425" cy="1160462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44 Grupo"/>
          <p:cNvGrpSpPr>
            <a:grpSpLocks/>
          </p:cNvGrpSpPr>
          <p:nvPr/>
        </p:nvGrpSpPr>
        <p:grpSpPr bwMode="auto">
          <a:xfrm>
            <a:off x="6691313" y="377825"/>
            <a:ext cx="2332037" cy="1292225"/>
            <a:chOff x="5178489" y="2041971"/>
            <a:chExt cx="2332653" cy="1293625"/>
          </a:xfrm>
        </p:grpSpPr>
        <p:pic>
          <p:nvPicPr>
            <p:cNvPr id="32857" name="Imagen 123" descr="http://4.bp.blogspot.com/_nBWxmqnHj8w/SOz06djEQZI/AAAAAAAAA-M/4MhZtTf-Cfk/s400/DSC_0220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489" y="2041971"/>
              <a:ext cx="2332653" cy="129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58" name="43 CuadroTexto"/>
            <p:cNvSpPr txBox="1">
              <a:spLocks noChangeArrowheads="1"/>
            </p:cNvSpPr>
            <p:nvPr/>
          </p:nvSpPr>
          <p:spPr bwMode="auto">
            <a:xfrm>
              <a:off x="5236118" y="2054289"/>
              <a:ext cx="4870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200" b="1"/>
                <a:t>4</a:t>
              </a:r>
            </a:p>
          </p:txBody>
        </p:sp>
      </p:grpSp>
      <p:cxnSp>
        <p:nvCxnSpPr>
          <p:cNvPr id="114" name="113 Conector recto"/>
          <p:cNvCxnSpPr/>
          <p:nvPr/>
        </p:nvCxnSpPr>
        <p:spPr>
          <a:xfrm flipH="1">
            <a:off x="1871663" y="1023938"/>
            <a:ext cx="4819650" cy="140017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56 Grupo"/>
          <p:cNvGrpSpPr>
            <a:grpSpLocks/>
          </p:cNvGrpSpPr>
          <p:nvPr/>
        </p:nvGrpSpPr>
        <p:grpSpPr bwMode="auto">
          <a:xfrm>
            <a:off x="4149725" y="112713"/>
            <a:ext cx="2006600" cy="1287462"/>
            <a:chOff x="4149726" y="112713"/>
            <a:chExt cx="2006081" cy="1288186"/>
          </a:xfrm>
        </p:grpSpPr>
        <p:pic>
          <p:nvPicPr>
            <p:cNvPr id="32855" name="Imagen 1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726" y="112713"/>
              <a:ext cx="2006081" cy="128818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856" name="55 CuadroTexto"/>
            <p:cNvSpPr txBox="1">
              <a:spLocks noChangeArrowheads="1"/>
            </p:cNvSpPr>
            <p:nvPr/>
          </p:nvSpPr>
          <p:spPr bwMode="auto">
            <a:xfrm>
              <a:off x="4195118" y="112713"/>
              <a:ext cx="4870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200" b="1"/>
                <a:t>5</a:t>
              </a:r>
            </a:p>
          </p:txBody>
        </p:sp>
      </p:grpSp>
      <p:cxnSp>
        <p:nvCxnSpPr>
          <p:cNvPr id="119" name="118 Conector recto"/>
          <p:cNvCxnSpPr/>
          <p:nvPr/>
        </p:nvCxnSpPr>
        <p:spPr>
          <a:xfrm flipH="1">
            <a:off x="2732088" y="1400175"/>
            <a:ext cx="1428750" cy="17303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108 Grupo"/>
          <p:cNvGrpSpPr>
            <a:grpSpLocks/>
          </p:cNvGrpSpPr>
          <p:nvPr/>
        </p:nvGrpSpPr>
        <p:grpSpPr bwMode="auto">
          <a:xfrm>
            <a:off x="5526088" y="2784475"/>
            <a:ext cx="3497262" cy="1230313"/>
            <a:chOff x="5526262" y="2785187"/>
            <a:chExt cx="3497088" cy="1230241"/>
          </a:xfrm>
        </p:grpSpPr>
        <p:cxnSp>
          <p:nvCxnSpPr>
            <p:cNvPr id="122" name="121 Conector recto"/>
            <p:cNvCxnSpPr/>
            <p:nvPr/>
          </p:nvCxnSpPr>
          <p:spPr>
            <a:xfrm flipH="1" flipV="1">
              <a:off x="5526262" y="3115368"/>
              <a:ext cx="1787436" cy="29049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852" name="67 Grupo"/>
            <p:cNvGrpSpPr>
              <a:grpSpLocks/>
            </p:cNvGrpSpPr>
            <p:nvPr/>
          </p:nvGrpSpPr>
          <p:grpSpPr bwMode="auto">
            <a:xfrm>
              <a:off x="7313385" y="2785187"/>
              <a:ext cx="1709965" cy="1230241"/>
              <a:chOff x="6683828" y="3503644"/>
              <a:chExt cx="1709965" cy="1230241"/>
            </a:xfrm>
          </p:grpSpPr>
          <p:pic>
            <p:nvPicPr>
              <p:cNvPr id="32853" name="Imagen 112" descr="http://2.bp.blogspot.com/_nBWxmqnHj8w/SOz9HJazL1I/AAAAAAAABBs/iEugovxaXs0/s400/Correa10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3828" y="3516087"/>
                <a:ext cx="1709965" cy="121779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854" name="63 CuadroTexto"/>
              <p:cNvSpPr txBox="1">
                <a:spLocks noChangeArrowheads="1"/>
              </p:cNvSpPr>
              <p:nvPr/>
            </p:nvSpPr>
            <p:spPr bwMode="auto">
              <a:xfrm>
                <a:off x="6765699" y="3503644"/>
                <a:ext cx="4870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200" b="1"/>
                  <a:t>6</a:t>
                </a:r>
              </a:p>
            </p:txBody>
          </p:sp>
        </p:grpSp>
      </p:grpSp>
      <p:grpSp>
        <p:nvGrpSpPr>
          <p:cNvPr id="32" name="107 Grupo"/>
          <p:cNvGrpSpPr>
            <a:grpSpLocks/>
          </p:cNvGrpSpPr>
          <p:nvPr/>
        </p:nvGrpSpPr>
        <p:grpSpPr bwMode="auto">
          <a:xfrm>
            <a:off x="515938" y="4781550"/>
            <a:ext cx="1951037" cy="1449388"/>
            <a:chOff x="2525693" y="2102634"/>
            <a:chExt cx="1949907" cy="1449412"/>
          </a:xfrm>
        </p:grpSpPr>
        <p:cxnSp>
          <p:nvCxnSpPr>
            <p:cNvPr id="128" name="127 Conector recto"/>
            <p:cNvCxnSpPr>
              <a:stCxn id="130" idx="3"/>
            </p:cNvCxnSpPr>
            <p:nvPr/>
          </p:nvCxnSpPr>
          <p:spPr>
            <a:xfrm flipV="1">
              <a:off x="3725148" y="2658268"/>
              <a:ext cx="750452" cy="15716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848" name="91 Grupo"/>
            <p:cNvGrpSpPr>
              <a:grpSpLocks/>
            </p:cNvGrpSpPr>
            <p:nvPr/>
          </p:nvGrpSpPr>
          <p:grpSpPr bwMode="auto">
            <a:xfrm>
              <a:off x="2525693" y="2102634"/>
              <a:ext cx="1199755" cy="1449412"/>
              <a:chOff x="2174818" y="2708689"/>
              <a:chExt cx="1199755" cy="1449412"/>
            </a:xfrm>
          </p:grpSpPr>
          <p:pic>
            <p:nvPicPr>
              <p:cNvPr id="32849" name="Imagen 66" descr="http://2.bp.blogspot.com/_nBWxmqnHj8w/SOzw-E-zr_I/AAAAAAAAA78/8sesbhp1NNI/s400/IMG_4041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7145" y="2708689"/>
                <a:ext cx="1197428" cy="14251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850" name="90 CuadroTexto"/>
              <p:cNvSpPr txBox="1">
                <a:spLocks noChangeArrowheads="1"/>
              </p:cNvSpPr>
              <p:nvPr/>
            </p:nvSpPr>
            <p:spPr bwMode="auto">
              <a:xfrm>
                <a:off x="2174818" y="3881102"/>
                <a:ext cx="4870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200" b="1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34" name="106 Grupo"/>
          <p:cNvGrpSpPr>
            <a:grpSpLocks/>
          </p:cNvGrpSpPr>
          <p:nvPr/>
        </p:nvGrpSpPr>
        <p:grpSpPr bwMode="auto">
          <a:xfrm>
            <a:off x="4413250" y="4211638"/>
            <a:ext cx="4578350" cy="1138237"/>
            <a:chOff x="4444027" y="5381462"/>
            <a:chExt cx="4579323" cy="1139081"/>
          </a:xfrm>
        </p:grpSpPr>
        <p:cxnSp>
          <p:nvCxnSpPr>
            <p:cNvPr id="136" name="135 Conector recto"/>
            <p:cNvCxnSpPr/>
            <p:nvPr/>
          </p:nvCxnSpPr>
          <p:spPr>
            <a:xfrm flipH="1" flipV="1">
              <a:off x="4444027" y="5934322"/>
              <a:ext cx="2683445" cy="15887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844" name="86 Grupo"/>
            <p:cNvGrpSpPr>
              <a:grpSpLocks/>
            </p:cNvGrpSpPr>
            <p:nvPr/>
          </p:nvGrpSpPr>
          <p:grpSpPr bwMode="auto">
            <a:xfrm>
              <a:off x="7126968" y="5381462"/>
              <a:ext cx="1896382" cy="1139081"/>
              <a:chOff x="7126968" y="5381462"/>
              <a:chExt cx="1896382" cy="1139081"/>
            </a:xfrm>
          </p:grpSpPr>
          <p:pic>
            <p:nvPicPr>
              <p:cNvPr id="32845" name="Imagen 96" descr="http://2.bp.blogspot.com/_nBWxmqnHj8w/SO0gOURh4_I/AAAAAAAABLk/1Ew8R5EnWDo/s400/DSC_0224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6968" y="5381462"/>
                <a:ext cx="1896382" cy="11390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846" name="80 CuadroTexto"/>
              <p:cNvSpPr txBox="1">
                <a:spLocks noChangeArrowheads="1"/>
              </p:cNvSpPr>
              <p:nvPr/>
            </p:nvSpPr>
            <p:spPr bwMode="auto">
              <a:xfrm>
                <a:off x="7211107" y="5408645"/>
                <a:ext cx="4870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200" b="1"/>
                  <a:t>7</a:t>
                </a:r>
              </a:p>
            </p:txBody>
          </p:sp>
        </p:grpSp>
      </p:grpSp>
      <p:grpSp>
        <p:nvGrpSpPr>
          <p:cNvPr id="36" name="104 Grupo"/>
          <p:cNvGrpSpPr>
            <a:grpSpLocks/>
          </p:cNvGrpSpPr>
          <p:nvPr/>
        </p:nvGrpSpPr>
        <p:grpSpPr bwMode="auto">
          <a:xfrm>
            <a:off x="3646488" y="5459413"/>
            <a:ext cx="3348037" cy="1185862"/>
            <a:chOff x="3153233" y="5459631"/>
            <a:chExt cx="3347339" cy="1185718"/>
          </a:xfrm>
        </p:grpSpPr>
        <p:cxnSp>
          <p:nvCxnSpPr>
            <p:cNvPr id="143" name="142 Conector recto"/>
            <p:cNvCxnSpPr/>
            <p:nvPr/>
          </p:nvCxnSpPr>
          <p:spPr>
            <a:xfrm flipH="1">
              <a:off x="3153233" y="6050109"/>
              <a:ext cx="1674463" cy="39365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840" name="103 Grupo"/>
            <p:cNvGrpSpPr>
              <a:grpSpLocks/>
            </p:cNvGrpSpPr>
            <p:nvPr/>
          </p:nvGrpSpPr>
          <p:grpSpPr bwMode="auto">
            <a:xfrm>
              <a:off x="4870210" y="5459631"/>
              <a:ext cx="1630362" cy="1185718"/>
              <a:chOff x="4870210" y="5459631"/>
              <a:chExt cx="1630362" cy="1185718"/>
            </a:xfrm>
          </p:grpSpPr>
          <p:pic>
            <p:nvPicPr>
              <p:cNvPr id="32841" name="Imagen 90" descr="http://4.bp.blogspot.com/_nBWxmqnHj8w/SO0LK0ydSII/AAAAAAAABJs/zTfU95xb_sM/s400/SL37829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0210" y="5459631"/>
                <a:ext cx="1630362" cy="11857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842" name="102 CuadroTexto"/>
              <p:cNvSpPr txBox="1">
                <a:spLocks noChangeArrowheads="1"/>
              </p:cNvSpPr>
              <p:nvPr/>
            </p:nvSpPr>
            <p:spPr bwMode="auto">
              <a:xfrm>
                <a:off x="4882982" y="5468897"/>
                <a:ext cx="4870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200" b="1"/>
                  <a:t>9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2181225"/>
            <a:ext cx="9144000" cy="1169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2493963"/>
            <a:ext cx="9144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ES" sz="2800" b="1">
                <a:latin typeface="Trebuchet MS" charset="0"/>
              </a:rPr>
              <a:t>2. PROPUESTA LOCALIDAD DE REUMÉN</a:t>
            </a:r>
          </a:p>
        </p:txBody>
      </p:sp>
      <p:pic>
        <p:nvPicPr>
          <p:cNvPr id="21509" name="Picture 5" descr="C:\Proyectos\358_Paillaco\Planos\Etapa 4\Anteproyecto Final\Reumen_imagen_01.jp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3424333"/>
            <a:ext cx="9144001" cy="242596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Proyectos\358_Paillaco\Planos\Etapa 4\02_Plano Proyecto\00_Esquemas\Reumen_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649605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Forma libre"/>
          <p:cNvSpPr/>
          <p:nvPr/>
        </p:nvSpPr>
        <p:spPr>
          <a:xfrm>
            <a:off x="55563" y="639763"/>
            <a:ext cx="5926137" cy="6078537"/>
          </a:xfrm>
          <a:custGeom>
            <a:avLst/>
            <a:gdLst>
              <a:gd name="connsiteX0" fmla="*/ 4730620 w 5924938"/>
              <a:gd name="connsiteY0" fmla="*/ 541176 h 6148874"/>
              <a:gd name="connsiteX1" fmla="*/ 4618653 w 5924938"/>
              <a:gd name="connsiteY1" fmla="*/ 438539 h 6148874"/>
              <a:gd name="connsiteX2" fmla="*/ 4599992 w 5924938"/>
              <a:gd name="connsiteY2" fmla="*/ 298580 h 6148874"/>
              <a:gd name="connsiteX3" fmla="*/ 4609322 w 5924938"/>
              <a:gd name="connsiteY3" fmla="*/ 149290 h 6148874"/>
              <a:gd name="connsiteX4" fmla="*/ 4609322 w 5924938"/>
              <a:gd name="connsiteY4" fmla="*/ 149290 h 6148874"/>
              <a:gd name="connsiteX5" fmla="*/ 4544008 w 5924938"/>
              <a:gd name="connsiteY5" fmla="*/ 0 h 6148874"/>
              <a:gd name="connsiteX6" fmla="*/ 4114800 w 5924938"/>
              <a:gd name="connsiteY6" fmla="*/ 419878 h 6148874"/>
              <a:gd name="connsiteX7" fmla="*/ 3806889 w 5924938"/>
              <a:gd name="connsiteY7" fmla="*/ 821094 h 6148874"/>
              <a:gd name="connsiteX8" fmla="*/ 3144416 w 5924938"/>
              <a:gd name="connsiteY8" fmla="*/ 298580 h 6148874"/>
              <a:gd name="connsiteX9" fmla="*/ 1520889 w 5924938"/>
              <a:gd name="connsiteY9" fmla="*/ 2341984 h 6148874"/>
              <a:gd name="connsiteX10" fmla="*/ 1194318 w 5924938"/>
              <a:gd name="connsiteY10" fmla="*/ 2323323 h 6148874"/>
              <a:gd name="connsiteX11" fmla="*/ 942392 w 5924938"/>
              <a:gd name="connsiteY11" fmla="*/ 2351315 h 6148874"/>
              <a:gd name="connsiteX12" fmla="*/ 0 w 5924938"/>
              <a:gd name="connsiteY12" fmla="*/ 2873829 h 6148874"/>
              <a:gd name="connsiteX13" fmla="*/ 195943 w 5924938"/>
              <a:gd name="connsiteY13" fmla="*/ 3247053 h 6148874"/>
              <a:gd name="connsiteX14" fmla="*/ 1306285 w 5924938"/>
              <a:gd name="connsiteY14" fmla="*/ 4058817 h 6148874"/>
              <a:gd name="connsiteX15" fmla="*/ 307910 w 5924938"/>
              <a:gd name="connsiteY15" fmla="*/ 5346441 h 6148874"/>
              <a:gd name="connsiteX16" fmla="*/ 1315616 w 5924938"/>
              <a:gd name="connsiteY16" fmla="*/ 6148874 h 6148874"/>
              <a:gd name="connsiteX17" fmla="*/ 1464906 w 5924938"/>
              <a:gd name="connsiteY17" fmla="*/ 5980923 h 6148874"/>
              <a:gd name="connsiteX18" fmla="*/ 1586204 w 5924938"/>
              <a:gd name="connsiteY18" fmla="*/ 5598368 h 6148874"/>
              <a:gd name="connsiteX19" fmla="*/ 1642187 w 5924938"/>
              <a:gd name="connsiteY19" fmla="*/ 5374433 h 6148874"/>
              <a:gd name="connsiteX20" fmla="*/ 1884783 w 5924938"/>
              <a:gd name="connsiteY20" fmla="*/ 5206482 h 6148874"/>
              <a:gd name="connsiteX21" fmla="*/ 1978089 w 5924938"/>
              <a:gd name="connsiteY21" fmla="*/ 5187821 h 6148874"/>
              <a:gd name="connsiteX22" fmla="*/ 2062065 w 5924938"/>
              <a:gd name="connsiteY22" fmla="*/ 5187821 h 6148874"/>
              <a:gd name="connsiteX23" fmla="*/ 2509934 w 5924938"/>
              <a:gd name="connsiteY23" fmla="*/ 5290457 h 6148874"/>
              <a:gd name="connsiteX24" fmla="*/ 2957804 w 5924938"/>
              <a:gd name="connsiteY24" fmla="*/ 5383764 h 6148874"/>
              <a:gd name="connsiteX25" fmla="*/ 3237722 w 5924938"/>
              <a:gd name="connsiteY25" fmla="*/ 5449078 h 6148874"/>
              <a:gd name="connsiteX26" fmla="*/ 3359020 w 5924938"/>
              <a:gd name="connsiteY26" fmla="*/ 5467739 h 6148874"/>
              <a:gd name="connsiteX27" fmla="*/ 3526971 w 5924938"/>
              <a:gd name="connsiteY27" fmla="*/ 5449078 h 6148874"/>
              <a:gd name="connsiteX28" fmla="*/ 3573624 w 5924938"/>
              <a:gd name="connsiteY28" fmla="*/ 5365102 h 6148874"/>
              <a:gd name="connsiteX29" fmla="*/ 3573624 w 5924938"/>
              <a:gd name="connsiteY29" fmla="*/ 5262466 h 6148874"/>
              <a:gd name="connsiteX30" fmla="*/ 3573624 w 5924938"/>
              <a:gd name="connsiteY30" fmla="*/ 5178490 h 6148874"/>
              <a:gd name="connsiteX31" fmla="*/ 3582955 w 5924938"/>
              <a:gd name="connsiteY31" fmla="*/ 5085184 h 6148874"/>
              <a:gd name="connsiteX32" fmla="*/ 3685592 w 5924938"/>
              <a:gd name="connsiteY32" fmla="*/ 5010539 h 6148874"/>
              <a:gd name="connsiteX33" fmla="*/ 4180114 w 5924938"/>
              <a:gd name="connsiteY33" fmla="*/ 4646645 h 6148874"/>
              <a:gd name="connsiteX34" fmla="*/ 4851918 w 5924938"/>
              <a:gd name="connsiteY34" fmla="*/ 4096139 h 6148874"/>
              <a:gd name="connsiteX35" fmla="*/ 4963885 w 5924938"/>
              <a:gd name="connsiteY35" fmla="*/ 4049486 h 6148874"/>
              <a:gd name="connsiteX36" fmla="*/ 5010538 w 5924938"/>
              <a:gd name="connsiteY36" fmla="*/ 4021494 h 6148874"/>
              <a:gd name="connsiteX37" fmla="*/ 5355771 w 5924938"/>
              <a:gd name="connsiteY37" fmla="*/ 3685592 h 6148874"/>
              <a:gd name="connsiteX38" fmla="*/ 5421085 w 5924938"/>
              <a:gd name="connsiteY38" fmla="*/ 3396343 h 6148874"/>
              <a:gd name="connsiteX39" fmla="*/ 5374432 w 5924938"/>
              <a:gd name="connsiteY39" fmla="*/ 2761862 h 6148874"/>
              <a:gd name="connsiteX40" fmla="*/ 5402424 w 5924938"/>
              <a:gd name="connsiteY40" fmla="*/ 2631233 h 6148874"/>
              <a:gd name="connsiteX41" fmla="*/ 5449077 w 5924938"/>
              <a:gd name="connsiteY41" fmla="*/ 2584580 h 6148874"/>
              <a:gd name="connsiteX42" fmla="*/ 5561045 w 5924938"/>
              <a:gd name="connsiteY42" fmla="*/ 2649894 h 6148874"/>
              <a:gd name="connsiteX43" fmla="*/ 5710334 w 5924938"/>
              <a:gd name="connsiteY43" fmla="*/ 2733870 h 6148874"/>
              <a:gd name="connsiteX44" fmla="*/ 5868955 w 5924938"/>
              <a:gd name="connsiteY44" fmla="*/ 2780523 h 6148874"/>
              <a:gd name="connsiteX45" fmla="*/ 5915608 w 5924938"/>
              <a:gd name="connsiteY45" fmla="*/ 2687217 h 6148874"/>
              <a:gd name="connsiteX46" fmla="*/ 5878285 w 5924938"/>
              <a:gd name="connsiteY46" fmla="*/ 2472613 h 6148874"/>
              <a:gd name="connsiteX47" fmla="*/ 5896947 w 5924938"/>
              <a:gd name="connsiteY47" fmla="*/ 2108719 h 6148874"/>
              <a:gd name="connsiteX48" fmla="*/ 5906277 w 5924938"/>
              <a:gd name="connsiteY48" fmla="*/ 2024743 h 6148874"/>
              <a:gd name="connsiteX49" fmla="*/ 5924938 w 5924938"/>
              <a:gd name="connsiteY49" fmla="*/ 1828800 h 6148874"/>
              <a:gd name="connsiteX50" fmla="*/ 5775649 w 5924938"/>
              <a:gd name="connsiteY50" fmla="*/ 1492898 h 6148874"/>
              <a:gd name="connsiteX51" fmla="*/ 5701004 w 5924938"/>
              <a:gd name="connsiteY51" fmla="*/ 1427584 h 6148874"/>
              <a:gd name="connsiteX52" fmla="*/ 5598367 w 5924938"/>
              <a:gd name="connsiteY52" fmla="*/ 1324947 h 6148874"/>
              <a:gd name="connsiteX53" fmla="*/ 5514392 w 5924938"/>
              <a:gd name="connsiteY53" fmla="*/ 1306286 h 6148874"/>
              <a:gd name="connsiteX54" fmla="*/ 5421085 w 5924938"/>
              <a:gd name="connsiteY54" fmla="*/ 1306286 h 6148874"/>
              <a:gd name="connsiteX55" fmla="*/ 5281126 w 5924938"/>
              <a:gd name="connsiteY55" fmla="*/ 1324947 h 6148874"/>
              <a:gd name="connsiteX56" fmla="*/ 5141167 w 5924938"/>
              <a:gd name="connsiteY56" fmla="*/ 1362270 h 6148874"/>
              <a:gd name="connsiteX57" fmla="*/ 5047861 w 5924938"/>
              <a:gd name="connsiteY57" fmla="*/ 1259633 h 6148874"/>
              <a:gd name="connsiteX58" fmla="*/ 5150498 w 5924938"/>
              <a:gd name="connsiteY58" fmla="*/ 1035698 h 6148874"/>
              <a:gd name="connsiteX59" fmla="*/ 5411755 w 5924938"/>
              <a:gd name="connsiteY59" fmla="*/ 793102 h 6148874"/>
              <a:gd name="connsiteX60" fmla="*/ 5458408 w 5924938"/>
              <a:gd name="connsiteY60" fmla="*/ 699796 h 6148874"/>
              <a:gd name="connsiteX61" fmla="*/ 5383763 w 5924938"/>
              <a:gd name="connsiteY61" fmla="*/ 522515 h 6148874"/>
              <a:gd name="connsiteX62" fmla="*/ 5262465 w 5924938"/>
              <a:gd name="connsiteY62" fmla="*/ 522515 h 6148874"/>
              <a:gd name="connsiteX63" fmla="*/ 5141167 w 5924938"/>
              <a:gd name="connsiteY63" fmla="*/ 522515 h 6148874"/>
              <a:gd name="connsiteX64" fmla="*/ 4982547 w 5924938"/>
              <a:gd name="connsiteY64" fmla="*/ 550506 h 6148874"/>
              <a:gd name="connsiteX65" fmla="*/ 4851918 w 5924938"/>
              <a:gd name="connsiteY65" fmla="*/ 559837 h 6148874"/>
              <a:gd name="connsiteX66" fmla="*/ 4730620 w 5924938"/>
              <a:gd name="connsiteY66" fmla="*/ 541176 h 6148874"/>
              <a:gd name="connsiteX0" fmla="*/ 4730620 w 5924938"/>
              <a:gd name="connsiteY0" fmla="*/ 541176 h 6148874"/>
              <a:gd name="connsiteX1" fmla="*/ 4618653 w 5924938"/>
              <a:gd name="connsiteY1" fmla="*/ 438539 h 6148874"/>
              <a:gd name="connsiteX2" fmla="*/ 4599992 w 5924938"/>
              <a:gd name="connsiteY2" fmla="*/ 298580 h 6148874"/>
              <a:gd name="connsiteX3" fmla="*/ 4609322 w 5924938"/>
              <a:gd name="connsiteY3" fmla="*/ 149290 h 6148874"/>
              <a:gd name="connsiteX4" fmla="*/ 4609322 w 5924938"/>
              <a:gd name="connsiteY4" fmla="*/ 149290 h 6148874"/>
              <a:gd name="connsiteX5" fmla="*/ 4544008 w 5924938"/>
              <a:gd name="connsiteY5" fmla="*/ 0 h 6148874"/>
              <a:gd name="connsiteX6" fmla="*/ 4114800 w 5924938"/>
              <a:gd name="connsiteY6" fmla="*/ 419878 h 6148874"/>
              <a:gd name="connsiteX7" fmla="*/ 3806889 w 5924938"/>
              <a:gd name="connsiteY7" fmla="*/ 821094 h 6148874"/>
              <a:gd name="connsiteX8" fmla="*/ 3144416 w 5924938"/>
              <a:gd name="connsiteY8" fmla="*/ 298580 h 6148874"/>
              <a:gd name="connsiteX9" fmla="*/ 1520889 w 5924938"/>
              <a:gd name="connsiteY9" fmla="*/ 2341984 h 6148874"/>
              <a:gd name="connsiteX10" fmla="*/ 1194318 w 5924938"/>
              <a:gd name="connsiteY10" fmla="*/ 2323323 h 6148874"/>
              <a:gd name="connsiteX11" fmla="*/ 942392 w 5924938"/>
              <a:gd name="connsiteY11" fmla="*/ 2351315 h 6148874"/>
              <a:gd name="connsiteX12" fmla="*/ 0 w 5924938"/>
              <a:gd name="connsiteY12" fmla="*/ 2873829 h 6148874"/>
              <a:gd name="connsiteX13" fmla="*/ 195943 w 5924938"/>
              <a:gd name="connsiteY13" fmla="*/ 3247053 h 6148874"/>
              <a:gd name="connsiteX14" fmla="*/ 1306285 w 5924938"/>
              <a:gd name="connsiteY14" fmla="*/ 4058817 h 6148874"/>
              <a:gd name="connsiteX15" fmla="*/ 307910 w 5924938"/>
              <a:gd name="connsiteY15" fmla="*/ 5346441 h 6148874"/>
              <a:gd name="connsiteX16" fmla="*/ 1315616 w 5924938"/>
              <a:gd name="connsiteY16" fmla="*/ 6148874 h 6148874"/>
              <a:gd name="connsiteX17" fmla="*/ 1464906 w 5924938"/>
              <a:gd name="connsiteY17" fmla="*/ 5980923 h 6148874"/>
              <a:gd name="connsiteX18" fmla="*/ 1586204 w 5924938"/>
              <a:gd name="connsiteY18" fmla="*/ 5598368 h 6148874"/>
              <a:gd name="connsiteX19" fmla="*/ 1642187 w 5924938"/>
              <a:gd name="connsiteY19" fmla="*/ 5374433 h 6148874"/>
              <a:gd name="connsiteX20" fmla="*/ 1884783 w 5924938"/>
              <a:gd name="connsiteY20" fmla="*/ 5206482 h 6148874"/>
              <a:gd name="connsiteX21" fmla="*/ 1978089 w 5924938"/>
              <a:gd name="connsiteY21" fmla="*/ 5187821 h 6148874"/>
              <a:gd name="connsiteX22" fmla="*/ 2062065 w 5924938"/>
              <a:gd name="connsiteY22" fmla="*/ 5187821 h 6148874"/>
              <a:gd name="connsiteX23" fmla="*/ 2509934 w 5924938"/>
              <a:gd name="connsiteY23" fmla="*/ 5290457 h 6148874"/>
              <a:gd name="connsiteX24" fmla="*/ 2957804 w 5924938"/>
              <a:gd name="connsiteY24" fmla="*/ 5383764 h 6148874"/>
              <a:gd name="connsiteX25" fmla="*/ 3237722 w 5924938"/>
              <a:gd name="connsiteY25" fmla="*/ 5449078 h 6148874"/>
              <a:gd name="connsiteX26" fmla="*/ 3359020 w 5924938"/>
              <a:gd name="connsiteY26" fmla="*/ 5467739 h 6148874"/>
              <a:gd name="connsiteX27" fmla="*/ 3526971 w 5924938"/>
              <a:gd name="connsiteY27" fmla="*/ 5449078 h 6148874"/>
              <a:gd name="connsiteX28" fmla="*/ 3573624 w 5924938"/>
              <a:gd name="connsiteY28" fmla="*/ 5365102 h 6148874"/>
              <a:gd name="connsiteX29" fmla="*/ 3573624 w 5924938"/>
              <a:gd name="connsiteY29" fmla="*/ 5262466 h 6148874"/>
              <a:gd name="connsiteX30" fmla="*/ 3573624 w 5924938"/>
              <a:gd name="connsiteY30" fmla="*/ 5178490 h 6148874"/>
              <a:gd name="connsiteX31" fmla="*/ 3582955 w 5924938"/>
              <a:gd name="connsiteY31" fmla="*/ 5085184 h 6148874"/>
              <a:gd name="connsiteX32" fmla="*/ 3685592 w 5924938"/>
              <a:gd name="connsiteY32" fmla="*/ 5010539 h 6148874"/>
              <a:gd name="connsiteX33" fmla="*/ 4180114 w 5924938"/>
              <a:gd name="connsiteY33" fmla="*/ 4646645 h 6148874"/>
              <a:gd name="connsiteX34" fmla="*/ 4851918 w 5924938"/>
              <a:gd name="connsiteY34" fmla="*/ 4096139 h 6148874"/>
              <a:gd name="connsiteX35" fmla="*/ 4963885 w 5924938"/>
              <a:gd name="connsiteY35" fmla="*/ 4049486 h 6148874"/>
              <a:gd name="connsiteX36" fmla="*/ 5010538 w 5924938"/>
              <a:gd name="connsiteY36" fmla="*/ 4021494 h 6148874"/>
              <a:gd name="connsiteX37" fmla="*/ 5355771 w 5924938"/>
              <a:gd name="connsiteY37" fmla="*/ 3685592 h 6148874"/>
              <a:gd name="connsiteX38" fmla="*/ 5421085 w 5924938"/>
              <a:gd name="connsiteY38" fmla="*/ 3396343 h 6148874"/>
              <a:gd name="connsiteX39" fmla="*/ 5374432 w 5924938"/>
              <a:gd name="connsiteY39" fmla="*/ 2761862 h 6148874"/>
              <a:gd name="connsiteX40" fmla="*/ 5402424 w 5924938"/>
              <a:gd name="connsiteY40" fmla="*/ 2631233 h 6148874"/>
              <a:gd name="connsiteX41" fmla="*/ 5449077 w 5924938"/>
              <a:gd name="connsiteY41" fmla="*/ 2584580 h 6148874"/>
              <a:gd name="connsiteX42" fmla="*/ 5561045 w 5924938"/>
              <a:gd name="connsiteY42" fmla="*/ 2649894 h 6148874"/>
              <a:gd name="connsiteX43" fmla="*/ 5710334 w 5924938"/>
              <a:gd name="connsiteY43" fmla="*/ 2733870 h 6148874"/>
              <a:gd name="connsiteX44" fmla="*/ 5868955 w 5924938"/>
              <a:gd name="connsiteY44" fmla="*/ 2780523 h 6148874"/>
              <a:gd name="connsiteX45" fmla="*/ 5915608 w 5924938"/>
              <a:gd name="connsiteY45" fmla="*/ 2687217 h 6148874"/>
              <a:gd name="connsiteX46" fmla="*/ 5878285 w 5924938"/>
              <a:gd name="connsiteY46" fmla="*/ 2472613 h 6148874"/>
              <a:gd name="connsiteX47" fmla="*/ 5896947 w 5924938"/>
              <a:gd name="connsiteY47" fmla="*/ 2108719 h 6148874"/>
              <a:gd name="connsiteX48" fmla="*/ 5906277 w 5924938"/>
              <a:gd name="connsiteY48" fmla="*/ 2024743 h 6148874"/>
              <a:gd name="connsiteX49" fmla="*/ 5924938 w 5924938"/>
              <a:gd name="connsiteY49" fmla="*/ 1828800 h 6148874"/>
              <a:gd name="connsiteX50" fmla="*/ 5775649 w 5924938"/>
              <a:gd name="connsiteY50" fmla="*/ 1492898 h 6148874"/>
              <a:gd name="connsiteX51" fmla="*/ 5701004 w 5924938"/>
              <a:gd name="connsiteY51" fmla="*/ 1427584 h 6148874"/>
              <a:gd name="connsiteX52" fmla="*/ 5598367 w 5924938"/>
              <a:gd name="connsiteY52" fmla="*/ 1324947 h 6148874"/>
              <a:gd name="connsiteX53" fmla="*/ 5514392 w 5924938"/>
              <a:gd name="connsiteY53" fmla="*/ 1306286 h 6148874"/>
              <a:gd name="connsiteX54" fmla="*/ 5421085 w 5924938"/>
              <a:gd name="connsiteY54" fmla="*/ 1306286 h 6148874"/>
              <a:gd name="connsiteX55" fmla="*/ 5281126 w 5924938"/>
              <a:gd name="connsiteY55" fmla="*/ 1324947 h 6148874"/>
              <a:gd name="connsiteX56" fmla="*/ 5141167 w 5924938"/>
              <a:gd name="connsiteY56" fmla="*/ 1362270 h 6148874"/>
              <a:gd name="connsiteX57" fmla="*/ 5047861 w 5924938"/>
              <a:gd name="connsiteY57" fmla="*/ 1259633 h 6148874"/>
              <a:gd name="connsiteX58" fmla="*/ 5150498 w 5924938"/>
              <a:gd name="connsiteY58" fmla="*/ 1035698 h 6148874"/>
              <a:gd name="connsiteX59" fmla="*/ 5411755 w 5924938"/>
              <a:gd name="connsiteY59" fmla="*/ 793102 h 6148874"/>
              <a:gd name="connsiteX60" fmla="*/ 5458408 w 5924938"/>
              <a:gd name="connsiteY60" fmla="*/ 699796 h 6148874"/>
              <a:gd name="connsiteX61" fmla="*/ 5383763 w 5924938"/>
              <a:gd name="connsiteY61" fmla="*/ 522515 h 6148874"/>
              <a:gd name="connsiteX62" fmla="*/ 5262465 w 5924938"/>
              <a:gd name="connsiteY62" fmla="*/ 522515 h 6148874"/>
              <a:gd name="connsiteX63" fmla="*/ 5122506 w 5924938"/>
              <a:gd name="connsiteY63" fmla="*/ 485193 h 6148874"/>
              <a:gd name="connsiteX64" fmla="*/ 4982547 w 5924938"/>
              <a:gd name="connsiteY64" fmla="*/ 550506 h 6148874"/>
              <a:gd name="connsiteX65" fmla="*/ 4851918 w 5924938"/>
              <a:gd name="connsiteY65" fmla="*/ 559837 h 6148874"/>
              <a:gd name="connsiteX66" fmla="*/ 4730620 w 5924938"/>
              <a:gd name="connsiteY66" fmla="*/ 541176 h 6148874"/>
              <a:gd name="connsiteX0" fmla="*/ 4730620 w 5924938"/>
              <a:gd name="connsiteY0" fmla="*/ 471320 h 6079018"/>
              <a:gd name="connsiteX1" fmla="*/ 4618653 w 5924938"/>
              <a:gd name="connsiteY1" fmla="*/ 368683 h 6079018"/>
              <a:gd name="connsiteX2" fmla="*/ 4599992 w 5924938"/>
              <a:gd name="connsiteY2" fmla="*/ 228724 h 6079018"/>
              <a:gd name="connsiteX3" fmla="*/ 4609322 w 5924938"/>
              <a:gd name="connsiteY3" fmla="*/ 79434 h 6079018"/>
              <a:gd name="connsiteX4" fmla="*/ 4609322 w 5924938"/>
              <a:gd name="connsiteY4" fmla="*/ 79434 h 6079018"/>
              <a:gd name="connsiteX5" fmla="*/ 4447858 w 5924938"/>
              <a:gd name="connsiteY5" fmla="*/ 0 h 6079018"/>
              <a:gd name="connsiteX6" fmla="*/ 4114800 w 5924938"/>
              <a:gd name="connsiteY6" fmla="*/ 350022 h 6079018"/>
              <a:gd name="connsiteX7" fmla="*/ 3806889 w 5924938"/>
              <a:gd name="connsiteY7" fmla="*/ 751238 h 6079018"/>
              <a:gd name="connsiteX8" fmla="*/ 3144416 w 5924938"/>
              <a:gd name="connsiteY8" fmla="*/ 228724 h 6079018"/>
              <a:gd name="connsiteX9" fmla="*/ 1520889 w 5924938"/>
              <a:gd name="connsiteY9" fmla="*/ 2272128 h 6079018"/>
              <a:gd name="connsiteX10" fmla="*/ 1194318 w 5924938"/>
              <a:gd name="connsiteY10" fmla="*/ 2253467 h 6079018"/>
              <a:gd name="connsiteX11" fmla="*/ 942392 w 5924938"/>
              <a:gd name="connsiteY11" fmla="*/ 2281459 h 6079018"/>
              <a:gd name="connsiteX12" fmla="*/ 0 w 5924938"/>
              <a:gd name="connsiteY12" fmla="*/ 2803973 h 6079018"/>
              <a:gd name="connsiteX13" fmla="*/ 195943 w 5924938"/>
              <a:gd name="connsiteY13" fmla="*/ 3177197 h 6079018"/>
              <a:gd name="connsiteX14" fmla="*/ 1306285 w 5924938"/>
              <a:gd name="connsiteY14" fmla="*/ 3988961 h 6079018"/>
              <a:gd name="connsiteX15" fmla="*/ 307910 w 5924938"/>
              <a:gd name="connsiteY15" fmla="*/ 5276585 h 6079018"/>
              <a:gd name="connsiteX16" fmla="*/ 1315616 w 5924938"/>
              <a:gd name="connsiteY16" fmla="*/ 6079018 h 6079018"/>
              <a:gd name="connsiteX17" fmla="*/ 1464906 w 5924938"/>
              <a:gd name="connsiteY17" fmla="*/ 5911067 h 6079018"/>
              <a:gd name="connsiteX18" fmla="*/ 1586204 w 5924938"/>
              <a:gd name="connsiteY18" fmla="*/ 5528512 h 6079018"/>
              <a:gd name="connsiteX19" fmla="*/ 1642187 w 5924938"/>
              <a:gd name="connsiteY19" fmla="*/ 5304577 h 6079018"/>
              <a:gd name="connsiteX20" fmla="*/ 1884783 w 5924938"/>
              <a:gd name="connsiteY20" fmla="*/ 5136626 h 6079018"/>
              <a:gd name="connsiteX21" fmla="*/ 1978089 w 5924938"/>
              <a:gd name="connsiteY21" fmla="*/ 5117965 h 6079018"/>
              <a:gd name="connsiteX22" fmla="*/ 2062065 w 5924938"/>
              <a:gd name="connsiteY22" fmla="*/ 5117965 h 6079018"/>
              <a:gd name="connsiteX23" fmla="*/ 2509934 w 5924938"/>
              <a:gd name="connsiteY23" fmla="*/ 5220601 h 6079018"/>
              <a:gd name="connsiteX24" fmla="*/ 2957804 w 5924938"/>
              <a:gd name="connsiteY24" fmla="*/ 5313908 h 6079018"/>
              <a:gd name="connsiteX25" fmla="*/ 3237722 w 5924938"/>
              <a:gd name="connsiteY25" fmla="*/ 5379222 h 6079018"/>
              <a:gd name="connsiteX26" fmla="*/ 3359020 w 5924938"/>
              <a:gd name="connsiteY26" fmla="*/ 5397883 h 6079018"/>
              <a:gd name="connsiteX27" fmla="*/ 3526971 w 5924938"/>
              <a:gd name="connsiteY27" fmla="*/ 5379222 h 6079018"/>
              <a:gd name="connsiteX28" fmla="*/ 3573624 w 5924938"/>
              <a:gd name="connsiteY28" fmla="*/ 5295246 h 6079018"/>
              <a:gd name="connsiteX29" fmla="*/ 3573624 w 5924938"/>
              <a:gd name="connsiteY29" fmla="*/ 5192610 h 6079018"/>
              <a:gd name="connsiteX30" fmla="*/ 3573624 w 5924938"/>
              <a:gd name="connsiteY30" fmla="*/ 5108634 h 6079018"/>
              <a:gd name="connsiteX31" fmla="*/ 3582955 w 5924938"/>
              <a:gd name="connsiteY31" fmla="*/ 5015328 h 6079018"/>
              <a:gd name="connsiteX32" fmla="*/ 3685592 w 5924938"/>
              <a:gd name="connsiteY32" fmla="*/ 4940683 h 6079018"/>
              <a:gd name="connsiteX33" fmla="*/ 4180114 w 5924938"/>
              <a:gd name="connsiteY33" fmla="*/ 4576789 h 6079018"/>
              <a:gd name="connsiteX34" fmla="*/ 4851918 w 5924938"/>
              <a:gd name="connsiteY34" fmla="*/ 4026283 h 6079018"/>
              <a:gd name="connsiteX35" fmla="*/ 4963885 w 5924938"/>
              <a:gd name="connsiteY35" fmla="*/ 3979630 h 6079018"/>
              <a:gd name="connsiteX36" fmla="*/ 5010538 w 5924938"/>
              <a:gd name="connsiteY36" fmla="*/ 3951638 h 6079018"/>
              <a:gd name="connsiteX37" fmla="*/ 5355771 w 5924938"/>
              <a:gd name="connsiteY37" fmla="*/ 3615736 h 6079018"/>
              <a:gd name="connsiteX38" fmla="*/ 5421085 w 5924938"/>
              <a:gd name="connsiteY38" fmla="*/ 3326487 h 6079018"/>
              <a:gd name="connsiteX39" fmla="*/ 5374432 w 5924938"/>
              <a:gd name="connsiteY39" fmla="*/ 2692006 h 6079018"/>
              <a:gd name="connsiteX40" fmla="*/ 5402424 w 5924938"/>
              <a:gd name="connsiteY40" fmla="*/ 2561377 h 6079018"/>
              <a:gd name="connsiteX41" fmla="*/ 5449077 w 5924938"/>
              <a:gd name="connsiteY41" fmla="*/ 2514724 h 6079018"/>
              <a:gd name="connsiteX42" fmla="*/ 5561045 w 5924938"/>
              <a:gd name="connsiteY42" fmla="*/ 2580038 h 6079018"/>
              <a:gd name="connsiteX43" fmla="*/ 5710334 w 5924938"/>
              <a:gd name="connsiteY43" fmla="*/ 2664014 h 6079018"/>
              <a:gd name="connsiteX44" fmla="*/ 5868955 w 5924938"/>
              <a:gd name="connsiteY44" fmla="*/ 2710667 h 6079018"/>
              <a:gd name="connsiteX45" fmla="*/ 5915608 w 5924938"/>
              <a:gd name="connsiteY45" fmla="*/ 2617361 h 6079018"/>
              <a:gd name="connsiteX46" fmla="*/ 5878285 w 5924938"/>
              <a:gd name="connsiteY46" fmla="*/ 2402757 h 6079018"/>
              <a:gd name="connsiteX47" fmla="*/ 5896947 w 5924938"/>
              <a:gd name="connsiteY47" fmla="*/ 2038863 h 6079018"/>
              <a:gd name="connsiteX48" fmla="*/ 5906277 w 5924938"/>
              <a:gd name="connsiteY48" fmla="*/ 1954887 h 6079018"/>
              <a:gd name="connsiteX49" fmla="*/ 5924938 w 5924938"/>
              <a:gd name="connsiteY49" fmla="*/ 1758944 h 6079018"/>
              <a:gd name="connsiteX50" fmla="*/ 5775649 w 5924938"/>
              <a:gd name="connsiteY50" fmla="*/ 1423042 h 6079018"/>
              <a:gd name="connsiteX51" fmla="*/ 5701004 w 5924938"/>
              <a:gd name="connsiteY51" fmla="*/ 1357728 h 6079018"/>
              <a:gd name="connsiteX52" fmla="*/ 5598367 w 5924938"/>
              <a:gd name="connsiteY52" fmla="*/ 1255091 h 6079018"/>
              <a:gd name="connsiteX53" fmla="*/ 5514392 w 5924938"/>
              <a:gd name="connsiteY53" fmla="*/ 1236430 h 6079018"/>
              <a:gd name="connsiteX54" fmla="*/ 5421085 w 5924938"/>
              <a:gd name="connsiteY54" fmla="*/ 1236430 h 6079018"/>
              <a:gd name="connsiteX55" fmla="*/ 5281126 w 5924938"/>
              <a:gd name="connsiteY55" fmla="*/ 1255091 h 6079018"/>
              <a:gd name="connsiteX56" fmla="*/ 5141167 w 5924938"/>
              <a:gd name="connsiteY56" fmla="*/ 1292414 h 6079018"/>
              <a:gd name="connsiteX57" fmla="*/ 5047861 w 5924938"/>
              <a:gd name="connsiteY57" fmla="*/ 1189777 h 6079018"/>
              <a:gd name="connsiteX58" fmla="*/ 5150498 w 5924938"/>
              <a:gd name="connsiteY58" fmla="*/ 965842 h 6079018"/>
              <a:gd name="connsiteX59" fmla="*/ 5411755 w 5924938"/>
              <a:gd name="connsiteY59" fmla="*/ 723246 h 6079018"/>
              <a:gd name="connsiteX60" fmla="*/ 5458408 w 5924938"/>
              <a:gd name="connsiteY60" fmla="*/ 629940 h 6079018"/>
              <a:gd name="connsiteX61" fmla="*/ 5383763 w 5924938"/>
              <a:gd name="connsiteY61" fmla="*/ 452659 h 6079018"/>
              <a:gd name="connsiteX62" fmla="*/ 5262465 w 5924938"/>
              <a:gd name="connsiteY62" fmla="*/ 452659 h 6079018"/>
              <a:gd name="connsiteX63" fmla="*/ 5122506 w 5924938"/>
              <a:gd name="connsiteY63" fmla="*/ 415337 h 6079018"/>
              <a:gd name="connsiteX64" fmla="*/ 4982547 w 5924938"/>
              <a:gd name="connsiteY64" fmla="*/ 480650 h 6079018"/>
              <a:gd name="connsiteX65" fmla="*/ 4851918 w 5924938"/>
              <a:gd name="connsiteY65" fmla="*/ 489981 h 6079018"/>
              <a:gd name="connsiteX66" fmla="*/ 4730620 w 5924938"/>
              <a:gd name="connsiteY66" fmla="*/ 471320 h 6079018"/>
              <a:gd name="connsiteX0" fmla="*/ 4730620 w 5924938"/>
              <a:gd name="connsiteY0" fmla="*/ 471320 h 6079018"/>
              <a:gd name="connsiteX1" fmla="*/ 4618653 w 5924938"/>
              <a:gd name="connsiteY1" fmla="*/ 368683 h 6079018"/>
              <a:gd name="connsiteX2" fmla="*/ 4599992 w 5924938"/>
              <a:gd name="connsiteY2" fmla="*/ 228724 h 6079018"/>
              <a:gd name="connsiteX3" fmla="*/ 4609322 w 5924938"/>
              <a:gd name="connsiteY3" fmla="*/ 79434 h 6079018"/>
              <a:gd name="connsiteX4" fmla="*/ 4576646 w 5924938"/>
              <a:gd name="connsiteY4" fmla="*/ 117543 h 6079018"/>
              <a:gd name="connsiteX5" fmla="*/ 4447858 w 5924938"/>
              <a:gd name="connsiteY5" fmla="*/ 0 h 6079018"/>
              <a:gd name="connsiteX6" fmla="*/ 4114800 w 5924938"/>
              <a:gd name="connsiteY6" fmla="*/ 350022 h 6079018"/>
              <a:gd name="connsiteX7" fmla="*/ 3806889 w 5924938"/>
              <a:gd name="connsiteY7" fmla="*/ 751238 h 6079018"/>
              <a:gd name="connsiteX8" fmla="*/ 3144416 w 5924938"/>
              <a:gd name="connsiteY8" fmla="*/ 228724 h 6079018"/>
              <a:gd name="connsiteX9" fmla="*/ 1520889 w 5924938"/>
              <a:gd name="connsiteY9" fmla="*/ 2272128 h 6079018"/>
              <a:gd name="connsiteX10" fmla="*/ 1194318 w 5924938"/>
              <a:gd name="connsiteY10" fmla="*/ 2253467 h 6079018"/>
              <a:gd name="connsiteX11" fmla="*/ 942392 w 5924938"/>
              <a:gd name="connsiteY11" fmla="*/ 2281459 h 6079018"/>
              <a:gd name="connsiteX12" fmla="*/ 0 w 5924938"/>
              <a:gd name="connsiteY12" fmla="*/ 2803973 h 6079018"/>
              <a:gd name="connsiteX13" fmla="*/ 195943 w 5924938"/>
              <a:gd name="connsiteY13" fmla="*/ 3177197 h 6079018"/>
              <a:gd name="connsiteX14" fmla="*/ 1306285 w 5924938"/>
              <a:gd name="connsiteY14" fmla="*/ 3988961 h 6079018"/>
              <a:gd name="connsiteX15" fmla="*/ 307910 w 5924938"/>
              <a:gd name="connsiteY15" fmla="*/ 5276585 h 6079018"/>
              <a:gd name="connsiteX16" fmla="*/ 1315616 w 5924938"/>
              <a:gd name="connsiteY16" fmla="*/ 6079018 h 6079018"/>
              <a:gd name="connsiteX17" fmla="*/ 1464906 w 5924938"/>
              <a:gd name="connsiteY17" fmla="*/ 5911067 h 6079018"/>
              <a:gd name="connsiteX18" fmla="*/ 1586204 w 5924938"/>
              <a:gd name="connsiteY18" fmla="*/ 5528512 h 6079018"/>
              <a:gd name="connsiteX19" fmla="*/ 1642187 w 5924938"/>
              <a:gd name="connsiteY19" fmla="*/ 5304577 h 6079018"/>
              <a:gd name="connsiteX20" fmla="*/ 1884783 w 5924938"/>
              <a:gd name="connsiteY20" fmla="*/ 5136626 h 6079018"/>
              <a:gd name="connsiteX21" fmla="*/ 1978089 w 5924938"/>
              <a:gd name="connsiteY21" fmla="*/ 5117965 h 6079018"/>
              <a:gd name="connsiteX22" fmla="*/ 2062065 w 5924938"/>
              <a:gd name="connsiteY22" fmla="*/ 5117965 h 6079018"/>
              <a:gd name="connsiteX23" fmla="*/ 2509934 w 5924938"/>
              <a:gd name="connsiteY23" fmla="*/ 5220601 h 6079018"/>
              <a:gd name="connsiteX24" fmla="*/ 2957804 w 5924938"/>
              <a:gd name="connsiteY24" fmla="*/ 5313908 h 6079018"/>
              <a:gd name="connsiteX25" fmla="*/ 3237722 w 5924938"/>
              <a:gd name="connsiteY25" fmla="*/ 5379222 h 6079018"/>
              <a:gd name="connsiteX26" fmla="*/ 3359020 w 5924938"/>
              <a:gd name="connsiteY26" fmla="*/ 5397883 h 6079018"/>
              <a:gd name="connsiteX27" fmla="*/ 3526971 w 5924938"/>
              <a:gd name="connsiteY27" fmla="*/ 5379222 h 6079018"/>
              <a:gd name="connsiteX28" fmla="*/ 3573624 w 5924938"/>
              <a:gd name="connsiteY28" fmla="*/ 5295246 h 6079018"/>
              <a:gd name="connsiteX29" fmla="*/ 3573624 w 5924938"/>
              <a:gd name="connsiteY29" fmla="*/ 5192610 h 6079018"/>
              <a:gd name="connsiteX30" fmla="*/ 3573624 w 5924938"/>
              <a:gd name="connsiteY30" fmla="*/ 5108634 h 6079018"/>
              <a:gd name="connsiteX31" fmla="*/ 3582955 w 5924938"/>
              <a:gd name="connsiteY31" fmla="*/ 5015328 h 6079018"/>
              <a:gd name="connsiteX32" fmla="*/ 3685592 w 5924938"/>
              <a:gd name="connsiteY32" fmla="*/ 4940683 h 6079018"/>
              <a:gd name="connsiteX33" fmla="*/ 4180114 w 5924938"/>
              <a:gd name="connsiteY33" fmla="*/ 4576789 h 6079018"/>
              <a:gd name="connsiteX34" fmla="*/ 4851918 w 5924938"/>
              <a:gd name="connsiteY34" fmla="*/ 4026283 h 6079018"/>
              <a:gd name="connsiteX35" fmla="*/ 4963885 w 5924938"/>
              <a:gd name="connsiteY35" fmla="*/ 3979630 h 6079018"/>
              <a:gd name="connsiteX36" fmla="*/ 5010538 w 5924938"/>
              <a:gd name="connsiteY36" fmla="*/ 3951638 h 6079018"/>
              <a:gd name="connsiteX37" fmla="*/ 5355771 w 5924938"/>
              <a:gd name="connsiteY37" fmla="*/ 3615736 h 6079018"/>
              <a:gd name="connsiteX38" fmla="*/ 5421085 w 5924938"/>
              <a:gd name="connsiteY38" fmla="*/ 3326487 h 6079018"/>
              <a:gd name="connsiteX39" fmla="*/ 5374432 w 5924938"/>
              <a:gd name="connsiteY39" fmla="*/ 2692006 h 6079018"/>
              <a:gd name="connsiteX40" fmla="*/ 5402424 w 5924938"/>
              <a:gd name="connsiteY40" fmla="*/ 2561377 h 6079018"/>
              <a:gd name="connsiteX41" fmla="*/ 5449077 w 5924938"/>
              <a:gd name="connsiteY41" fmla="*/ 2514724 h 6079018"/>
              <a:gd name="connsiteX42" fmla="*/ 5561045 w 5924938"/>
              <a:gd name="connsiteY42" fmla="*/ 2580038 h 6079018"/>
              <a:gd name="connsiteX43" fmla="*/ 5710334 w 5924938"/>
              <a:gd name="connsiteY43" fmla="*/ 2664014 h 6079018"/>
              <a:gd name="connsiteX44" fmla="*/ 5868955 w 5924938"/>
              <a:gd name="connsiteY44" fmla="*/ 2710667 h 6079018"/>
              <a:gd name="connsiteX45" fmla="*/ 5915608 w 5924938"/>
              <a:gd name="connsiteY45" fmla="*/ 2617361 h 6079018"/>
              <a:gd name="connsiteX46" fmla="*/ 5878285 w 5924938"/>
              <a:gd name="connsiteY46" fmla="*/ 2402757 h 6079018"/>
              <a:gd name="connsiteX47" fmla="*/ 5896947 w 5924938"/>
              <a:gd name="connsiteY47" fmla="*/ 2038863 h 6079018"/>
              <a:gd name="connsiteX48" fmla="*/ 5906277 w 5924938"/>
              <a:gd name="connsiteY48" fmla="*/ 1954887 h 6079018"/>
              <a:gd name="connsiteX49" fmla="*/ 5924938 w 5924938"/>
              <a:gd name="connsiteY49" fmla="*/ 1758944 h 6079018"/>
              <a:gd name="connsiteX50" fmla="*/ 5775649 w 5924938"/>
              <a:gd name="connsiteY50" fmla="*/ 1423042 h 6079018"/>
              <a:gd name="connsiteX51" fmla="*/ 5701004 w 5924938"/>
              <a:gd name="connsiteY51" fmla="*/ 1357728 h 6079018"/>
              <a:gd name="connsiteX52" fmla="*/ 5598367 w 5924938"/>
              <a:gd name="connsiteY52" fmla="*/ 1255091 h 6079018"/>
              <a:gd name="connsiteX53" fmla="*/ 5514392 w 5924938"/>
              <a:gd name="connsiteY53" fmla="*/ 1236430 h 6079018"/>
              <a:gd name="connsiteX54" fmla="*/ 5421085 w 5924938"/>
              <a:gd name="connsiteY54" fmla="*/ 1236430 h 6079018"/>
              <a:gd name="connsiteX55" fmla="*/ 5281126 w 5924938"/>
              <a:gd name="connsiteY55" fmla="*/ 1255091 h 6079018"/>
              <a:gd name="connsiteX56" fmla="*/ 5141167 w 5924938"/>
              <a:gd name="connsiteY56" fmla="*/ 1292414 h 6079018"/>
              <a:gd name="connsiteX57" fmla="*/ 5047861 w 5924938"/>
              <a:gd name="connsiteY57" fmla="*/ 1189777 h 6079018"/>
              <a:gd name="connsiteX58" fmla="*/ 5150498 w 5924938"/>
              <a:gd name="connsiteY58" fmla="*/ 965842 h 6079018"/>
              <a:gd name="connsiteX59" fmla="*/ 5411755 w 5924938"/>
              <a:gd name="connsiteY59" fmla="*/ 723246 h 6079018"/>
              <a:gd name="connsiteX60" fmla="*/ 5458408 w 5924938"/>
              <a:gd name="connsiteY60" fmla="*/ 629940 h 6079018"/>
              <a:gd name="connsiteX61" fmla="*/ 5383763 w 5924938"/>
              <a:gd name="connsiteY61" fmla="*/ 452659 h 6079018"/>
              <a:gd name="connsiteX62" fmla="*/ 5262465 w 5924938"/>
              <a:gd name="connsiteY62" fmla="*/ 452659 h 6079018"/>
              <a:gd name="connsiteX63" fmla="*/ 5122506 w 5924938"/>
              <a:gd name="connsiteY63" fmla="*/ 415337 h 6079018"/>
              <a:gd name="connsiteX64" fmla="*/ 4982547 w 5924938"/>
              <a:gd name="connsiteY64" fmla="*/ 480650 h 6079018"/>
              <a:gd name="connsiteX65" fmla="*/ 4851918 w 5924938"/>
              <a:gd name="connsiteY65" fmla="*/ 489981 h 6079018"/>
              <a:gd name="connsiteX66" fmla="*/ 4730620 w 5924938"/>
              <a:gd name="connsiteY66" fmla="*/ 471320 h 60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924938" h="6079018">
                <a:moveTo>
                  <a:pt x="4730620" y="471320"/>
                </a:moveTo>
                <a:lnTo>
                  <a:pt x="4618653" y="368683"/>
                </a:lnTo>
                <a:lnTo>
                  <a:pt x="4599992" y="228724"/>
                </a:lnTo>
                <a:lnTo>
                  <a:pt x="4609322" y="79434"/>
                </a:lnTo>
                <a:lnTo>
                  <a:pt x="4576646" y="117543"/>
                </a:lnTo>
                <a:lnTo>
                  <a:pt x="4447858" y="0"/>
                </a:lnTo>
                <a:lnTo>
                  <a:pt x="4114800" y="350022"/>
                </a:lnTo>
                <a:lnTo>
                  <a:pt x="3806889" y="751238"/>
                </a:lnTo>
                <a:lnTo>
                  <a:pt x="3144416" y="228724"/>
                </a:lnTo>
                <a:lnTo>
                  <a:pt x="1520889" y="2272128"/>
                </a:lnTo>
                <a:lnTo>
                  <a:pt x="1194318" y="2253467"/>
                </a:lnTo>
                <a:lnTo>
                  <a:pt x="942392" y="2281459"/>
                </a:lnTo>
                <a:lnTo>
                  <a:pt x="0" y="2803973"/>
                </a:lnTo>
                <a:lnTo>
                  <a:pt x="195943" y="3177197"/>
                </a:lnTo>
                <a:lnTo>
                  <a:pt x="1306285" y="3988961"/>
                </a:lnTo>
                <a:lnTo>
                  <a:pt x="307910" y="5276585"/>
                </a:lnTo>
                <a:lnTo>
                  <a:pt x="1315616" y="6079018"/>
                </a:lnTo>
                <a:lnTo>
                  <a:pt x="1464906" y="5911067"/>
                </a:lnTo>
                <a:lnTo>
                  <a:pt x="1586204" y="5528512"/>
                </a:lnTo>
                <a:lnTo>
                  <a:pt x="1642187" y="5304577"/>
                </a:lnTo>
                <a:lnTo>
                  <a:pt x="1884783" y="5136626"/>
                </a:lnTo>
                <a:lnTo>
                  <a:pt x="1978089" y="5117965"/>
                </a:lnTo>
                <a:lnTo>
                  <a:pt x="2062065" y="5117965"/>
                </a:lnTo>
                <a:lnTo>
                  <a:pt x="2509934" y="5220601"/>
                </a:lnTo>
                <a:lnTo>
                  <a:pt x="2957804" y="5313908"/>
                </a:lnTo>
                <a:lnTo>
                  <a:pt x="3237722" y="5379222"/>
                </a:lnTo>
                <a:lnTo>
                  <a:pt x="3359020" y="5397883"/>
                </a:lnTo>
                <a:lnTo>
                  <a:pt x="3526971" y="5379222"/>
                </a:lnTo>
                <a:lnTo>
                  <a:pt x="3573624" y="5295246"/>
                </a:lnTo>
                <a:lnTo>
                  <a:pt x="3573624" y="5192610"/>
                </a:lnTo>
                <a:lnTo>
                  <a:pt x="3573624" y="5108634"/>
                </a:lnTo>
                <a:lnTo>
                  <a:pt x="3582955" y="5015328"/>
                </a:lnTo>
                <a:lnTo>
                  <a:pt x="3685592" y="4940683"/>
                </a:lnTo>
                <a:lnTo>
                  <a:pt x="4180114" y="4576789"/>
                </a:lnTo>
                <a:lnTo>
                  <a:pt x="4851918" y="4026283"/>
                </a:lnTo>
                <a:cubicBezTo>
                  <a:pt x="4889240" y="4010732"/>
                  <a:pt x="4927301" y="3996846"/>
                  <a:pt x="4963885" y="3979630"/>
                </a:cubicBezTo>
                <a:cubicBezTo>
                  <a:pt x="4980294" y="3971908"/>
                  <a:pt x="5010538" y="3951638"/>
                  <a:pt x="5010538" y="3951638"/>
                </a:cubicBezTo>
                <a:lnTo>
                  <a:pt x="5355771" y="3615736"/>
                </a:lnTo>
                <a:lnTo>
                  <a:pt x="5421085" y="3326487"/>
                </a:lnTo>
                <a:lnTo>
                  <a:pt x="5374432" y="2692006"/>
                </a:lnTo>
                <a:lnTo>
                  <a:pt x="5402424" y="2561377"/>
                </a:lnTo>
                <a:lnTo>
                  <a:pt x="5449077" y="2514724"/>
                </a:lnTo>
                <a:lnTo>
                  <a:pt x="5561045" y="2580038"/>
                </a:lnTo>
                <a:lnTo>
                  <a:pt x="5710334" y="2664014"/>
                </a:lnTo>
                <a:lnTo>
                  <a:pt x="5868955" y="2710667"/>
                </a:lnTo>
                <a:lnTo>
                  <a:pt x="5915608" y="2617361"/>
                </a:lnTo>
                <a:lnTo>
                  <a:pt x="5878285" y="2402757"/>
                </a:lnTo>
                <a:lnTo>
                  <a:pt x="5896947" y="2038863"/>
                </a:lnTo>
                <a:lnTo>
                  <a:pt x="5906277" y="1954887"/>
                </a:lnTo>
                <a:lnTo>
                  <a:pt x="5924938" y="1758944"/>
                </a:lnTo>
                <a:lnTo>
                  <a:pt x="5775649" y="1423042"/>
                </a:lnTo>
                <a:cubicBezTo>
                  <a:pt x="5706994" y="1364197"/>
                  <a:pt x="5730609" y="1387336"/>
                  <a:pt x="5701004" y="1357728"/>
                </a:cubicBezTo>
                <a:lnTo>
                  <a:pt x="5598367" y="1255091"/>
                </a:lnTo>
                <a:lnTo>
                  <a:pt x="5514392" y="1236430"/>
                </a:lnTo>
                <a:lnTo>
                  <a:pt x="5421085" y="1236430"/>
                </a:lnTo>
                <a:lnTo>
                  <a:pt x="5281126" y="1255091"/>
                </a:lnTo>
                <a:lnTo>
                  <a:pt x="5141167" y="1292414"/>
                </a:lnTo>
                <a:lnTo>
                  <a:pt x="5047861" y="1189777"/>
                </a:lnTo>
                <a:lnTo>
                  <a:pt x="5150498" y="965842"/>
                </a:lnTo>
                <a:lnTo>
                  <a:pt x="5411755" y="723246"/>
                </a:lnTo>
                <a:lnTo>
                  <a:pt x="5458408" y="629940"/>
                </a:lnTo>
                <a:lnTo>
                  <a:pt x="5383763" y="452659"/>
                </a:lnTo>
                <a:cubicBezTo>
                  <a:pt x="5343330" y="452659"/>
                  <a:pt x="5306008" y="458879"/>
                  <a:pt x="5262465" y="452659"/>
                </a:cubicBezTo>
                <a:cubicBezTo>
                  <a:pt x="5218922" y="446439"/>
                  <a:pt x="5169159" y="427778"/>
                  <a:pt x="5122506" y="415337"/>
                </a:cubicBezTo>
                <a:lnTo>
                  <a:pt x="4982547" y="480650"/>
                </a:lnTo>
                <a:lnTo>
                  <a:pt x="4851918" y="489981"/>
                </a:lnTo>
                <a:lnTo>
                  <a:pt x="4730620" y="471320"/>
                </a:lnTo>
                <a:close/>
              </a:path>
            </a:pathLst>
          </a:custGeom>
          <a:solidFill>
            <a:srgbClr val="FFC000">
              <a:alpha val="17000"/>
            </a:srgbClr>
          </a:solidFill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9" name="38 Forma libre"/>
          <p:cNvSpPr>
            <a:spLocks/>
          </p:cNvSpPr>
          <p:nvPr/>
        </p:nvSpPr>
        <p:spPr bwMode="auto">
          <a:xfrm rot="230601">
            <a:off x="1185863" y="1254125"/>
            <a:ext cx="4724400" cy="4819650"/>
          </a:xfrm>
          <a:custGeom>
            <a:avLst/>
            <a:gdLst>
              <a:gd name="T0" fmla="*/ 4683309 w 5110355"/>
              <a:gd name="T1" fmla="*/ 1813973 h 5213350"/>
              <a:gd name="T2" fmla="*/ 2440806 w 5110355"/>
              <a:gd name="T3" fmla="*/ 287653 h 5213350"/>
              <a:gd name="T4" fmla="*/ 2018136 w 5110355"/>
              <a:gd name="T5" fmla="*/ 0 h 5213350"/>
              <a:gd name="T6" fmla="*/ 1800931 w 5110355"/>
              <a:gd name="T7" fmla="*/ 317005 h 5213350"/>
              <a:gd name="T8" fmla="*/ 286361 w 5110355"/>
              <a:gd name="T9" fmla="*/ 2483207 h 5213350"/>
              <a:gd name="T10" fmla="*/ 727096 w 5110355"/>
              <a:gd name="T11" fmla="*/ 2791041 h 5213350"/>
              <a:gd name="T12" fmla="*/ 0 w 5110355"/>
              <a:gd name="T13" fmla="*/ 3898440 h 5213350"/>
              <a:gd name="T14" fmla="*/ 755995 w 5110355"/>
              <a:gd name="T15" fmla="*/ 4449813 h 5213350"/>
              <a:gd name="T16" fmla="*/ 1024574 w 5110355"/>
              <a:gd name="T17" fmla="*/ 4612862 h 5213350"/>
              <a:gd name="T18" fmla="*/ 1224863 w 5110355"/>
              <a:gd name="T19" fmla="*/ 4607962 h 5213350"/>
              <a:gd name="T20" fmla="*/ 1405869 w 5110355"/>
              <a:gd name="T21" fmla="*/ 4669865 h 5213350"/>
              <a:gd name="T22" fmla="*/ 1793527 w 5110355"/>
              <a:gd name="T23" fmla="*/ 4717140 h 5213350"/>
              <a:gd name="T24" fmla="*/ 2177153 w 5110355"/>
              <a:gd name="T25" fmla="*/ 4763552 h 5213350"/>
              <a:gd name="T26" fmla="*/ 2534733 w 5110355"/>
              <a:gd name="T27" fmla="*/ 4819650 h 5213350"/>
              <a:gd name="T28" fmla="*/ 2564085 w 5110355"/>
              <a:gd name="T29" fmla="*/ 4678759 h 5213350"/>
              <a:gd name="T30" fmla="*/ 2540604 w 5110355"/>
              <a:gd name="T31" fmla="*/ 4514386 h 5213350"/>
              <a:gd name="T32" fmla="*/ 2616919 w 5110355"/>
              <a:gd name="T33" fmla="*/ 4355885 h 5213350"/>
              <a:gd name="T34" fmla="*/ 2728457 w 5110355"/>
              <a:gd name="T35" fmla="*/ 4244345 h 5213350"/>
              <a:gd name="T36" fmla="*/ 2845866 w 5110355"/>
              <a:gd name="T37" fmla="*/ 4162158 h 5213350"/>
              <a:gd name="T38" fmla="*/ 3174609 w 5110355"/>
              <a:gd name="T39" fmla="*/ 3915599 h 5213350"/>
              <a:gd name="T40" fmla="*/ 3474001 w 5110355"/>
              <a:gd name="T41" fmla="*/ 3633817 h 5213350"/>
              <a:gd name="T42" fmla="*/ 3732299 w 5110355"/>
              <a:gd name="T43" fmla="*/ 3375517 h 5213350"/>
              <a:gd name="T44" fmla="*/ 3802745 w 5110355"/>
              <a:gd name="T45" fmla="*/ 3322683 h 5213350"/>
              <a:gd name="T46" fmla="*/ 4061044 w 5110355"/>
              <a:gd name="T47" fmla="*/ 3058512 h 5213350"/>
              <a:gd name="T48" fmla="*/ 4102135 w 5110355"/>
              <a:gd name="T49" fmla="*/ 3029160 h 5213350"/>
              <a:gd name="T50" fmla="*/ 4207803 w 5110355"/>
              <a:gd name="T51" fmla="*/ 2941103 h 5213350"/>
              <a:gd name="T52" fmla="*/ 4278248 w 5110355"/>
              <a:gd name="T53" fmla="*/ 2741507 h 5213350"/>
              <a:gd name="T54" fmla="*/ 4295861 w 5110355"/>
              <a:gd name="T55" fmla="*/ 2665191 h 5213350"/>
              <a:gd name="T56" fmla="*/ 4307602 w 5110355"/>
              <a:gd name="T57" fmla="*/ 2553652 h 5213350"/>
              <a:gd name="T58" fmla="*/ 4307602 w 5110355"/>
              <a:gd name="T59" fmla="*/ 2453854 h 5213350"/>
              <a:gd name="T60" fmla="*/ 4295861 w 5110355"/>
              <a:gd name="T61" fmla="*/ 2318834 h 5213350"/>
              <a:gd name="T62" fmla="*/ 4278248 w 5110355"/>
              <a:gd name="T63" fmla="*/ 2189684 h 5213350"/>
              <a:gd name="T64" fmla="*/ 4278248 w 5110355"/>
              <a:gd name="T65" fmla="*/ 2107497 h 5213350"/>
              <a:gd name="T66" fmla="*/ 4278248 w 5110355"/>
              <a:gd name="T67" fmla="*/ 2066404 h 5213350"/>
              <a:gd name="T68" fmla="*/ 4266507 w 5110355"/>
              <a:gd name="T69" fmla="*/ 1984217 h 5213350"/>
              <a:gd name="T70" fmla="*/ 4260638 w 5110355"/>
              <a:gd name="T71" fmla="*/ 1919642 h 5213350"/>
              <a:gd name="T72" fmla="*/ 4278248 w 5110355"/>
              <a:gd name="T73" fmla="*/ 1825714 h 5213350"/>
              <a:gd name="T74" fmla="*/ 4325211 w 5110355"/>
              <a:gd name="T75" fmla="*/ 1813973 h 5213350"/>
              <a:gd name="T76" fmla="*/ 4401529 w 5110355"/>
              <a:gd name="T77" fmla="*/ 1808103 h 5213350"/>
              <a:gd name="T78" fmla="*/ 4448492 w 5110355"/>
              <a:gd name="T79" fmla="*/ 1849196 h 5213350"/>
              <a:gd name="T80" fmla="*/ 4501324 w 5110355"/>
              <a:gd name="T81" fmla="*/ 1878549 h 5213350"/>
              <a:gd name="T82" fmla="*/ 4589382 w 5110355"/>
              <a:gd name="T83" fmla="*/ 1913771 h 5213350"/>
              <a:gd name="T84" fmla="*/ 4659827 w 5110355"/>
              <a:gd name="T85" fmla="*/ 1925512 h 5213350"/>
              <a:gd name="T86" fmla="*/ 4724400 w 5110355"/>
              <a:gd name="T87" fmla="*/ 1890290 h 5213350"/>
              <a:gd name="T88" fmla="*/ 4724400 w 5110355"/>
              <a:gd name="T89" fmla="*/ 1890290 h 5213350"/>
              <a:gd name="T90" fmla="*/ 4683309 w 5110355"/>
              <a:gd name="T91" fmla="*/ 1813973 h 52133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110355" h="5213350">
                <a:moveTo>
                  <a:pt x="5065905" y="1962150"/>
                </a:moveTo>
                <a:lnTo>
                  <a:pt x="2640205" y="311150"/>
                </a:lnTo>
                <a:lnTo>
                  <a:pt x="2183005" y="0"/>
                </a:lnTo>
                <a:lnTo>
                  <a:pt x="1948055" y="342900"/>
                </a:lnTo>
                <a:lnTo>
                  <a:pt x="309755" y="2686050"/>
                </a:lnTo>
                <a:lnTo>
                  <a:pt x="786495" y="3019031"/>
                </a:lnTo>
                <a:lnTo>
                  <a:pt x="0" y="4216890"/>
                </a:lnTo>
                <a:lnTo>
                  <a:pt x="817755" y="4813300"/>
                </a:lnTo>
                <a:lnTo>
                  <a:pt x="1108275" y="4989671"/>
                </a:lnTo>
                <a:lnTo>
                  <a:pt x="1324926" y="4984370"/>
                </a:lnTo>
                <a:lnTo>
                  <a:pt x="1520719" y="5051328"/>
                </a:lnTo>
                <a:lnTo>
                  <a:pt x="1940047" y="5102464"/>
                </a:lnTo>
                <a:lnTo>
                  <a:pt x="2355013" y="5152668"/>
                </a:lnTo>
                <a:lnTo>
                  <a:pt x="2741805" y="5213350"/>
                </a:lnTo>
                <a:lnTo>
                  <a:pt x="2773555" y="5060950"/>
                </a:lnTo>
                <a:lnTo>
                  <a:pt x="2748155" y="4883150"/>
                </a:lnTo>
                <a:lnTo>
                  <a:pt x="2830705" y="4711700"/>
                </a:lnTo>
                <a:lnTo>
                  <a:pt x="2951355" y="4591050"/>
                </a:lnTo>
                <a:lnTo>
                  <a:pt x="3078355" y="4502150"/>
                </a:lnTo>
                <a:lnTo>
                  <a:pt x="3433955" y="4235450"/>
                </a:lnTo>
                <a:lnTo>
                  <a:pt x="3757805" y="3930650"/>
                </a:lnTo>
                <a:lnTo>
                  <a:pt x="4037205" y="3651250"/>
                </a:lnTo>
                <a:lnTo>
                  <a:pt x="4113405" y="3594100"/>
                </a:lnTo>
                <a:lnTo>
                  <a:pt x="4392805" y="3308350"/>
                </a:lnTo>
                <a:lnTo>
                  <a:pt x="4437255" y="3276600"/>
                </a:lnTo>
                <a:lnTo>
                  <a:pt x="4551555" y="3181350"/>
                </a:lnTo>
                <a:lnTo>
                  <a:pt x="4627755" y="2965450"/>
                </a:lnTo>
                <a:lnTo>
                  <a:pt x="4646805" y="2882900"/>
                </a:lnTo>
                <a:lnTo>
                  <a:pt x="4659505" y="2762250"/>
                </a:lnTo>
                <a:lnTo>
                  <a:pt x="4659505" y="2654300"/>
                </a:lnTo>
                <a:lnTo>
                  <a:pt x="4646805" y="2508250"/>
                </a:lnTo>
                <a:lnTo>
                  <a:pt x="4627755" y="2368550"/>
                </a:lnTo>
                <a:lnTo>
                  <a:pt x="4627755" y="2279650"/>
                </a:lnTo>
                <a:lnTo>
                  <a:pt x="4627755" y="2235200"/>
                </a:lnTo>
                <a:lnTo>
                  <a:pt x="4615055" y="2146300"/>
                </a:lnTo>
                <a:lnTo>
                  <a:pt x="4608705" y="2076450"/>
                </a:lnTo>
                <a:lnTo>
                  <a:pt x="4627755" y="1974850"/>
                </a:lnTo>
                <a:lnTo>
                  <a:pt x="4678555" y="1962150"/>
                </a:lnTo>
                <a:lnTo>
                  <a:pt x="4761105" y="1955800"/>
                </a:lnTo>
                <a:lnTo>
                  <a:pt x="4811905" y="2000250"/>
                </a:lnTo>
                <a:lnTo>
                  <a:pt x="4869055" y="2032000"/>
                </a:lnTo>
                <a:lnTo>
                  <a:pt x="4964305" y="2070100"/>
                </a:lnTo>
                <a:lnTo>
                  <a:pt x="5040505" y="2082800"/>
                </a:lnTo>
                <a:lnTo>
                  <a:pt x="5110355" y="2044700"/>
                </a:lnTo>
                <a:lnTo>
                  <a:pt x="5065905" y="1962150"/>
                </a:lnTo>
                <a:close/>
              </a:path>
            </a:pathLst>
          </a:custGeom>
          <a:solidFill>
            <a:srgbClr val="FFFF00">
              <a:alpha val="16078"/>
            </a:srgbClr>
          </a:solidFill>
          <a:ln w="22225" cap="flat" cmpd="sng">
            <a:solidFill>
              <a:srgbClr val="C00000"/>
            </a:solidFill>
            <a:prstDash val="sys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28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sp>
        <p:nvSpPr>
          <p:cNvPr id="34820" name="6 CuadroTexto"/>
          <p:cNvSpPr txBox="1">
            <a:spLocks noChangeArrowheads="1"/>
          </p:cNvSpPr>
          <p:nvPr/>
        </p:nvSpPr>
        <p:spPr bwMode="auto">
          <a:xfrm>
            <a:off x="342900" y="1373188"/>
            <a:ext cx="166370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LIMITE URBANO</a:t>
            </a:r>
          </a:p>
          <a:p>
            <a:pPr algn="ctr" eaLnBrk="1" hangingPunct="1"/>
            <a:r>
              <a:rPr lang="es-ES" sz="1000" b="1"/>
              <a:t>Vigente (1972)</a:t>
            </a:r>
          </a:p>
        </p:txBody>
      </p:sp>
      <p:cxnSp>
        <p:nvCxnSpPr>
          <p:cNvPr id="41" name="40 Conector recto"/>
          <p:cNvCxnSpPr>
            <a:stCxn id="34820" idx="2"/>
          </p:cNvCxnSpPr>
          <p:nvPr/>
        </p:nvCxnSpPr>
        <p:spPr bwMode="auto">
          <a:xfrm>
            <a:off x="1174750" y="1773238"/>
            <a:ext cx="1017588" cy="914400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126 Forma libre"/>
          <p:cNvSpPr/>
          <p:nvPr/>
        </p:nvSpPr>
        <p:spPr>
          <a:xfrm>
            <a:off x="42863" y="382588"/>
            <a:ext cx="4730750" cy="5891212"/>
          </a:xfrm>
          <a:custGeom>
            <a:avLst/>
            <a:gdLst>
              <a:gd name="connsiteX0" fmla="*/ 4731489 w 4731489"/>
              <a:gd name="connsiteY0" fmla="*/ 0 h 5890437"/>
              <a:gd name="connsiteX1" fmla="*/ 4731489 w 4731489"/>
              <a:gd name="connsiteY1" fmla="*/ 0 h 5890437"/>
              <a:gd name="connsiteX2" fmla="*/ 4380614 w 4731489"/>
              <a:gd name="connsiteY2" fmla="*/ 329609 h 5890437"/>
              <a:gd name="connsiteX3" fmla="*/ 4019107 w 4731489"/>
              <a:gd name="connsiteY3" fmla="*/ 701749 h 5890437"/>
              <a:gd name="connsiteX4" fmla="*/ 3413051 w 4731489"/>
              <a:gd name="connsiteY4" fmla="*/ 1499191 h 5890437"/>
              <a:gd name="connsiteX5" fmla="*/ 2115879 w 4731489"/>
              <a:gd name="connsiteY5" fmla="*/ 3189768 h 5890437"/>
              <a:gd name="connsiteX6" fmla="*/ 1807535 w 4731489"/>
              <a:gd name="connsiteY6" fmla="*/ 3551275 h 5890437"/>
              <a:gd name="connsiteX7" fmla="*/ 850605 w 4731489"/>
              <a:gd name="connsiteY7" fmla="*/ 4816549 h 5890437"/>
              <a:gd name="connsiteX8" fmla="*/ 0 w 4731489"/>
              <a:gd name="connsiteY8" fmla="*/ 5890437 h 589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1489" h="5890437">
                <a:moveTo>
                  <a:pt x="4731489" y="0"/>
                </a:moveTo>
                <a:lnTo>
                  <a:pt x="4731489" y="0"/>
                </a:lnTo>
                <a:lnTo>
                  <a:pt x="4380614" y="329609"/>
                </a:lnTo>
                <a:lnTo>
                  <a:pt x="4019107" y="701749"/>
                </a:lnTo>
                <a:lnTo>
                  <a:pt x="3413051" y="1499191"/>
                </a:lnTo>
                <a:lnTo>
                  <a:pt x="2115879" y="3189768"/>
                </a:lnTo>
                <a:lnTo>
                  <a:pt x="1807535" y="3551275"/>
                </a:lnTo>
                <a:lnTo>
                  <a:pt x="850605" y="4816549"/>
                </a:lnTo>
                <a:lnTo>
                  <a:pt x="0" y="5890437"/>
                </a:lnTo>
              </a:path>
            </a:pathLst>
          </a:cu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8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Límite Urbano - Ampliación del Área Urbana </a:t>
            </a:r>
          </a:p>
        </p:txBody>
      </p:sp>
      <p:sp>
        <p:nvSpPr>
          <p:cNvPr id="46" name="6 CuadroTexto"/>
          <p:cNvSpPr txBox="1">
            <a:spLocks noChangeArrowheads="1"/>
          </p:cNvSpPr>
          <p:nvPr/>
        </p:nvSpPr>
        <p:spPr bwMode="auto">
          <a:xfrm>
            <a:off x="4908550" y="541338"/>
            <a:ext cx="1460500" cy="401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LIMITE URBANO</a:t>
            </a:r>
          </a:p>
          <a:p>
            <a:pPr algn="ctr" eaLnBrk="1" hangingPunct="1"/>
            <a:r>
              <a:rPr lang="es-ES" sz="1000" b="1"/>
              <a:t>Propuesto</a:t>
            </a:r>
          </a:p>
        </p:txBody>
      </p:sp>
      <p:cxnSp>
        <p:nvCxnSpPr>
          <p:cNvPr id="47" name="46 Conector recto"/>
          <p:cNvCxnSpPr>
            <a:stCxn id="46" idx="2"/>
            <a:endCxn id="45" idx="53"/>
          </p:cNvCxnSpPr>
          <p:nvPr/>
        </p:nvCxnSpPr>
        <p:spPr bwMode="auto">
          <a:xfrm flipH="1">
            <a:off x="5570538" y="942975"/>
            <a:ext cx="68262" cy="933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27" name="4 Grupo"/>
          <p:cNvGrpSpPr>
            <a:grpSpLocks/>
          </p:cNvGrpSpPr>
          <p:nvPr/>
        </p:nvGrpSpPr>
        <p:grpSpPr bwMode="auto">
          <a:xfrm>
            <a:off x="265113" y="746125"/>
            <a:ext cx="5757862" cy="5934075"/>
            <a:chOff x="193019" y="778558"/>
            <a:chExt cx="5758326" cy="5932808"/>
          </a:xfrm>
        </p:grpSpPr>
        <p:sp>
          <p:nvSpPr>
            <p:cNvPr id="48" name="47 CuadroTexto"/>
            <p:cNvSpPr txBox="1"/>
            <p:nvPr/>
          </p:nvSpPr>
          <p:spPr bwMode="auto">
            <a:xfrm>
              <a:off x="3858851" y="2060984"/>
              <a:ext cx="576309" cy="230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50" name="49 Conector recto"/>
            <p:cNvCxnSpPr>
              <a:stCxn id="48" idx="2"/>
            </p:cNvCxnSpPr>
            <p:nvPr/>
          </p:nvCxnSpPr>
          <p:spPr bwMode="auto">
            <a:xfrm flipH="1">
              <a:off x="3685800" y="2291123"/>
              <a:ext cx="460412" cy="945948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50 CuadroTexto"/>
            <p:cNvSpPr txBox="1"/>
            <p:nvPr/>
          </p:nvSpPr>
          <p:spPr bwMode="auto">
            <a:xfrm>
              <a:off x="3925532" y="3879871"/>
              <a:ext cx="1009731" cy="319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52" name="51 Conector recto"/>
            <p:cNvCxnSpPr>
              <a:stCxn id="51" idx="1"/>
            </p:cNvCxnSpPr>
            <p:nvPr/>
          </p:nvCxnSpPr>
          <p:spPr bwMode="auto">
            <a:xfrm flipH="1">
              <a:off x="3498460" y="4038587"/>
              <a:ext cx="427071" cy="26981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52 CuadroTexto"/>
            <p:cNvSpPr txBox="1"/>
            <p:nvPr/>
          </p:nvSpPr>
          <p:spPr bwMode="auto">
            <a:xfrm>
              <a:off x="2109285" y="1714983"/>
              <a:ext cx="1125629" cy="317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54" name="53 Conector recto"/>
            <p:cNvCxnSpPr/>
            <p:nvPr/>
          </p:nvCxnSpPr>
          <p:spPr bwMode="auto">
            <a:xfrm>
              <a:off x="2528419" y="1940360"/>
              <a:ext cx="204805" cy="88722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54 CuadroTexto"/>
            <p:cNvSpPr txBox="1"/>
            <p:nvPr/>
          </p:nvSpPr>
          <p:spPr bwMode="auto">
            <a:xfrm rot="19408810">
              <a:off x="3728666" y="5119444"/>
              <a:ext cx="960515" cy="231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Collileufu </a:t>
              </a:r>
            </a:p>
          </p:txBody>
        </p:sp>
        <p:sp>
          <p:nvSpPr>
            <p:cNvPr id="56" name="55 CuadroTexto"/>
            <p:cNvSpPr txBox="1"/>
            <p:nvPr/>
          </p:nvSpPr>
          <p:spPr bwMode="auto">
            <a:xfrm rot="4710772">
              <a:off x="5568804" y="5566987"/>
              <a:ext cx="519001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57" name="56 CuadroTexto"/>
            <p:cNvSpPr txBox="1"/>
            <p:nvPr/>
          </p:nvSpPr>
          <p:spPr bwMode="auto">
            <a:xfrm rot="19809430">
              <a:off x="193019" y="3564026"/>
              <a:ext cx="53820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58" name="57 CuadroTexto"/>
            <p:cNvSpPr txBox="1"/>
            <p:nvPr/>
          </p:nvSpPr>
          <p:spPr bwMode="auto">
            <a:xfrm rot="18596448">
              <a:off x="3593793" y="915019"/>
              <a:ext cx="519002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T-620</a:t>
              </a:r>
            </a:p>
          </p:txBody>
        </p:sp>
        <p:sp>
          <p:nvSpPr>
            <p:cNvPr id="59" name="58 CuadroTexto"/>
            <p:cNvSpPr txBox="1"/>
            <p:nvPr/>
          </p:nvSpPr>
          <p:spPr bwMode="auto">
            <a:xfrm rot="18529152">
              <a:off x="223291" y="5270177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60" name="59 CuadroTexto"/>
            <p:cNvSpPr txBox="1"/>
            <p:nvPr/>
          </p:nvSpPr>
          <p:spPr bwMode="auto">
            <a:xfrm rot="2287658">
              <a:off x="3912831" y="3265640"/>
              <a:ext cx="80651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61" name="60 CuadroTexto"/>
            <p:cNvSpPr txBox="1"/>
            <p:nvPr/>
          </p:nvSpPr>
          <p:spPr bwMode="auto">
            <a:xfrm rot="2287658">
              <a:off x="3444481" y="3573549"/>
              <a:ext cx="754123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62" name="61 CuadroTexto"/>
            <p:cNvSpPr txBox="1"/>
            <p:nvPr/>
          </p:nvSpPr>
          <p:spPr bwMode="auto">
            <a:xfrm rot="18450081">
              <a:off x="1911798" y="3258460"/>
              <a:ext cx="1168151" cy="2556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63" name="62 CuadroTexto"/>
            <p:cNvSpPr txBox="1"/>
            <p:nvPr/>
          </p:nvSpPr>
          <p:spPr bwMode="auto">
            <a:xfrm rot="18450081">
              <a:off x="1590321" y="2795803"/>
              <a:ext cx="1293537" cy="2556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64" name="63 CuadroTexto"/>
            <p:cNvSpPr txBox="1"/>
            <p:nvPr/>
          </p:nvSpPr>
          <p:spPr bwMode="auto">
            <a:xfrm rot="2287658">
              <a:off x="2661780" y="3510063"/>
              <a:ext cx="487402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65" name="64 CuadroTexto"/>
            <p:cNvSpPr txBox="1"/>
            <p:nvPr/>
          </p:nvSpPr>
          <p:spPr bwMode="auto">
            <a:xfrm rot="2287658">
              <a:off x="2169615" y="4148101"/>
              <a:ext cx="666804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66" name="65 CuadroTexto"/>
            <p:cNvSpPr txBox="1"/>
            <p:nvPr/>
          </p:nvSpPr>
          <p:spPr bwMode="auto">
            <a:xfrm rot="2287658">
              <a:off x="1947347" y="4722654"/>
              <a:ext cx="766825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67" name="66 CuadroTexto"/>
            <p:cNvSpPr txBox="1"/>
            <p:nvPr/>
          </p:nvSpPr>
          <p:spPr bwMode="auto">
            <a:xfrm rot="2287658">
              <a:off x="1496461" y="4867085"/>
              <a:ext cx="458825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68" name="67 CuadroTexto"/>
            <p:cNvSpPr txBox="1"/>
            <p:nvPr/>
          </p:nvSpPr>
          <p:spPr bwMode="auto">
            <a:xfrm rot="2287658">
              <a:off x="2410935" y="3716394"/>
              <a:ext cx="698556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69" name="68 CuadroTexto"/>
            <p:cNvSpPr txBox="1"/>
            <p:nvPr/>
          </p:nvSpPr>
          <p:spPr bwMode="auto">
            <a:xfrm rot="18450081">
              <a:off x="2973835" y="3148957"/>
              <a:ext cx="58883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70" name="69 CuadroTexto"/>
            <p:cNvSpPr txBox="1"/>
            <p:nvPr/>
          </p:nvSpPr>
          <p:spPr bwMode="auto">
            <a:xfrm rot="18450081">
              <a:off x="2604774" y="4322662"/>
              <a:ext cx="1011021" cy="185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71" name="70 CuadroTexto"/>
            <p:cNvSpPr txBox="1"/>
            <p:nvPr/>
          </p:nvSpPr>
          <p:spPr bwMode="auto">
            <a:xfrm rot="18450081">
              <a:off x="3053213" y="4856742"/>
              <a:ext cx="5602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72" name="71 CuadroTexto"/>
            <p:cNvSpPr txBox="1"/>
            <p:nvPr/>
          </p:nvSpPr>
          <p:spPr bwMode="auto">
            <a:xfrm rot="18450081">
              <a:off x="4096302" y="4285364"/>
              <a:ext cx="6840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73" name="72 CuadroTexto"/>
            <p:cNvSpPr txBox="1"/>
            <p:nvPr/>
          </p:nvSpPr>
          <p:spPr bwMode="auto">
            <a:xfrm rot="2287658">
              <a:off x="3989037" y="2632362"/>
              <a:ext cx="96845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74" name="73 CuadroTexto"/>
            <p:cNvSpPr txBox="1"/>
            <p:nvPr/>
          </p:nvSpPr>
          <p:spPr bwMode="auto">
            <a:xfrm rot="2287658">
              <a:off x="1124956" y="3517998"/>
              <a:ext cx="1006556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75" name="74 CuadroTexto"/>
            <p:cNvSpPr txBox="1"/>
            <p:nvPr/>
          </p:nvSpPr>
          <p:spPr bwMode="auto">
            <a:xfrm>
              <a:off x="2402997" y="6074915"/>
              <a:ext cx="933525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76" name="75 Conector recto"/>
            <p:cNvCxnSpPr>
              <a:stCxn id="75" idx="0"/>
            </p:cNvCxnSpPr>
            <p:nvPr/>
          </p:nvCxnSpPr>
          <p:spPr bwMode="auto">
            <a:xfrm flipV="1">
              <a:off x="2869760" y="4860736"/>
              <a:ext cx="60330" cy="121417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76 CuadroTexto"/>
            <p:cNvSpPr txBox="1"/>
            <p:nvPr/>
          </p:nvSpPr>
          <p:spPr bwMode="auto">
            <a:xfrm rot="18529152">
              <a:off x="3519206" y="1202282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34864" name="7 Imagen" descr="norte2 copi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43 Elipse"/>
          <p:cNvSpPr/>
          <p:nvPr/>
        </p:nvSpPr>
        <p:spPr>
          <a:xfrm>
            <a:off x="3330575" y="3228975"/>
            <a:ext cx="407988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9" name="78 Elipse"/>
          <p:cNvSpPr/>
          <p:nvPr/>
        </p:nvSpPr>
        <p:spPr>
          <a:xfrm>
            <a:off x="4427538" y="1341438"/>
            <a:ext cx="407987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79 Elipse"/>
          <p:cNvSpPr/>
          <p:nvPr/>
        </p:nvSpPr>
        <p:spPr>
          <a:xfrm>
            <a:off x="971550" y="3357563"/>
            <a:ext cx="406400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1" name="80 Elipse"/>
          <p:cNvSpPr/>
          <p:nvPr/>
        </p:nvSpPr>
        <p:spPr>
          <a:xfrm>
            <a:off x="971550" y="5589588"/>
            <a:ext cx="406400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8" name="2 CuadroTexto"/>
          <p:cNvSpPr txBox="1">
            <a:spLocks noChangeArrowheads="1"/>
          </p:cNvSpPr>
          <p:nvPr/>
        </p:nvSpPr>
        <p:spPr bwMode="auto">
          <a:xfrm>
            <a:off x="6132513" y="1022350"/>
            <a:ext cx="2928937" cy="2460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00" b="1" dirty="0">
                <a:ea typeface="+mn-ea"/>
                <a:cs typeface="Arial" charset="0"/>
              </a:rPr>
              <a:t>Resumen de Objetivos </a:t>
            </a:r>
          </a:p>
        </p:txBody>
      </p:sp>
      <p:sp>
        <p:nvSpPr>
          <p:cNvPr id="82" name="81 CuadroTexto"/>
          <p:cNvSpPr txBox="1">
            <a:spLocks noChangeArrowheads="1"/>
          </p:cNvSpPr>
          <p:nvPr/>
        </p:nvSpPr>
        <p:spPr bwMode="auto">
          <a:xfrm>
            <a:off x="6132513" y="1292225"/>
            <a:ext cx="2928937" cy="3163888"/>
          </a:xfrm>
          <a:prstGeom prst="rect">
            <a:avLst/>
          </a:prstGeom>
          <a:solidFill>
            <a:srgbClr val="FFFF66">
              <a:alpha val="7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s-ES" sz="1000"/>
              <a:t>Consolidación del proceso de urbanización y construcción de la localidad de Reumén al interior de su área urbana. 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000"/>
              <a:t>Proveer de nuevo suelo urbano para la consolidación de la localidad hacia el norte y el sur. 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000"/>
              <a:t>Provisión de suelo asequible para la vivienda de interés social en las zonas de crecimiento y extensión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CL" sz="1000"/>
              <a:t>Fortalecimiento de los ejes relevantes de conectividad y continuidad vial</a:t>
            </a:r>
            <a:endParaRPr lang="es-CL" sz="2000"/>
          </a:p>
          <a:p>
            <a:pPr lvl="1" algn="just" eaLnBrk="1" hangingPunct="1">
              <a:buFont typeface="Arial" charset="0"/>
              <a:buChar char="•"/>
            </a:pPr>
            <a:r>
              <a:rPr lang="es-CL" sz="1000"/>
              <a:t>Reconocimiento de la plaza de Reumén como espacio público significativo de la localidad, además de las construcciones aledañas. Junto con propiciar su integración al sector de la Estación. 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es-CL" sz="1000"/>
              <a:t>Propiciar la definición del borde del río Collileufu como un área verde relevante para la localidad (parque).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28275" b="11333"/>
          <a:stretch>
            <a:fillRect/>
          </a:stretch>
        </p:blipFill>
        <p:spPr bwMode="auto">
          <a:xfrm>
            <a:off x="6465888" y="4760913"/>
            <a:ext cx="26019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4" grpId="0" animBg="1"/>
      <p:bldP spid="79" grpId="0" animBg="1"/>
      <p:bldP spid="80" grpId="0" animBg="1"/>
      <p:bldP spid="81" grpId="0" animBg="1"/>
      <p:bldP spid="78" grpId="0" animBg="1"/>
      <p:bldP spid="8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6" descr="C:\Proyectos\358_Paillaco\Planos\Etapa 5\00_Esquemas2\Reumen_ Proy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65151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2" name="6 Grupo"/>
          <p:cNvGrpSpPr>
            <a:grpSpLocks/>
          </p:cNvGrpSpPr>
          <p:nvPr/>
        </p:nvGrpSpPr>
        <p:grpSpPr bwMode="auto">
          <a:xfrm>
            <a:off x="139700" y="617538"/>
            <a:ext cx="5970588" cy="6094412"/>
            <a:chOff x="-19646" y="618282"/>
            <a:chExt cx="5970992" cy="6093084"/>
          </a:xfrm>
        </p:grpSpPr>
        <p:sp>
          <p:nvSpPr>
            <p:cNvPr id="8" name="7 CuadroTexto"/>
            <p:cNvSpPr txBox="1"/>
            <p:nvPr/>
          </p:nvSpPr>
          <p:spPr bwMode="auto">
            <a:xfrm>
              <a:off x="3858879" y="2061005"/>
              <a:ext cx="576301" cy="230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9" name="8 Conector recto"/>
            <p:cNvCxnSpPr>
              <a:stCxn id="8" idx="2"/>
            </p:cNvCxnSpPr>
            <p:nvPr/>
          </p:nvCxnSpPr>
          <p:spPr bwMode="auto">
            <a:xfrm flipH="1">
              <a:off x="3685830" y="2291142"/>
              <a:ext cx="460406" cy="94594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 bwMode="auto">
            <a:xfrm>
              <a:off x="3925559" y="3992572"/>
              <a:ext cx="1009718" cy="3190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11" name="10 Conector recto"/>
            <p:cNvCxnSpPr>
              <a:stCxn id="10" idx="1"/>
            </p:cNvCxnSpPr>
            <p:nvPr/>
          </p:nvCxnSpPr>
          <p:spPr bwMode="auto">
            <a:xfrm flipH="1">
              <a:off x="3436576" y="4151287"/>
              <a:ext cx="488983" cy="10633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1 CuadroTexto"/>
            <p:cNvSpPr txBox="1"/>
            <p:nvPr/>
          </p:nvSpPr>
          <p:spPr bwMode="auto">
            <a:xfrm>
              <a:off x="2109336" y="1715005"/>
              <a:ext cx="1125613" cy="3174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13" name="12 Conector recto"/>
            <p:cNvCxnSpPr/>
            <p:nvPr/>
          </p:nvCxnSpPr>
          <p:spPr bwMode="auto">
            <a:xfrm>
              <a:off x="2528464" y="1940381"/>
              <a:ext cx="204801" cy="88722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CuadroTexto"/>
            <p:cNvSpPr txBox="1"/>
            <p:nvPr/>
          </p:nvSpPr>
          <p:spPr bwMode="auto">
            <a:xfrm rot="19408810">
              <a:off x="3663603" y="5082946"/>
              <a:ext cx="960503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Collilaufu </a:t>
              </a:r>
            </a:p>
          </p:txBody>
        </p:sp>
        <p:sp>
          <p:nvSpPr>
            <p:cNvPr id="15" name="14 CuadroTexto"/>
            <p:cNvSpPr txBox="1"/>
            <p:nvPr/>
          </p:nvSpPr>
          <p:spPr bwMode="auto">
            <a:xfrm rot="4710772">
              <a:off x="5568807" y="5566992"/>
              <a:ext cx="518999" cy="2460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9809430">
              <a:off x="-19646" y="3457700"/>
              <a:ext cx="538199" cy="2539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18" name="17 CuadroTexto"/>
            <p:cNvSpPr txBox="1"/>
            <p:nvPr/>
          </p:nvSpPr>
          <p:spPr bwMode="auto">
            <a:xfrm rot="18529152">
              <a:off x="299567" y="5144799"/>
              <a:ext cx="723742" cy="320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19" name="18 CuadroTexto"/>
            <p:cNvSpPr txBox="1"/>
            <p:nvPr/>
          </p:nvSpPr>
          <p:spPr bwMode="auto">
            <a:xfrm rot="2287658">
              <a:off x="3912858" y="3265655"/>
              <a:ext cx="806505" cy="2539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20" name="19 CuadroTexto"/>
            <p:cNvSpPr txBox="1"/>
            <p:nvPr/>
          </p:nvSpPr>
          <p:spPr bwMode="auto">
            <a:xfrm rot="2287658">
              <a:off x="3444513" y="3573563"/>
              <a:ext cx="754114" cy="2539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21" name="20 CuadroTexto"/>
            <p:cNvSpPr txBox="1"/>
            <p:nvPr/>
          </p:nvSpPr>
          <p:spPr bwMode="auto">
            <a:xfrm rot="18450081">
              <a:off x="1911846" y="3258476"/>
              <a:ext cx="1168145" cy="2556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22" name="21 CuadroTexto"/>
            <p:cNvSpPr txBox="1"/>
            <p:nvPr/>
          </p:nvSpPr>
          <p:spPr bwMode="auto">
            <a:xfrm rot="18450081">
              <a:off x="1590373" y="2795821"/>
              <a:ext cx="1293531" cy="2556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23" name="22 CuadroTexto"/>
            <p:cNvSpPr txBox="1"/>
            <p:nvPr/>
          </p:nvSpPr>
          <p:spPr bwMode="auto">
            <a:xfrm rot="2287658">
              <a:off x="2661823" y="3510077"/>
              <a:ext cx="487395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24" name="23 CuadroTexto"/>
            <p:cNvSpPr txBox="1"/>
            <p:nvPr/>
          </p:nvSpPr>
          <p:spPr bwMode="auto">
            <a:xfrm rot="2287658">
              <a:off x="2169665" y="4148113"/>
              <a:ext cx="666795" cy="184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25" name="24 CuadroTexto"/>
            <p:cNvSpPr txBox="1"/>
            <p:nvPr/>
          </p:nvSpPr>
          <p:spPr bwMode="auto">
            <a:xfrm rot="2287658">
              <a:off x="1947400" y="4722662"/>
              <a:ext cx="766814" cy="184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26" name="25 CuadroTexto"/>
            <p:cNvSpPr txBox="1"/>
            <p:nvPr/>
          </p:nvSpPr>
          <p:spPr bwMode="auto">
            <a:xfrm rot="2287658">
              <a:off x="1496520" y="4867093"/>
              <a:ext cx="458818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27" name="26 CuadroTexto"/>
            <p:cNvSpPr txBox="1"/>
            <p:nvPr/>
          </p:nvSpPr>
          <p:spPr bwMode="auto">
            <a:xfrm rot="2287658">
              <a:off x="2410981" y="3716407"/>
              <a:ext cx="698547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28" name="27 CuadroTexto"/>
            <p:cNvSpPr txBox="1"/>
            <p:nvPr/>
          </p:nvSpPr>
          <p:spPr bwMode="auto">
            <a:xfrm rot="18450081">
              <a:off x="2973872" y="3148973"/>
              <a:ext cx="588835" cy="184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29" name="28 CuadroTexto"/>
            <p:cNvSpPr txBox="1"/>
            <p:nvPr/>
          </p:nvSpPr>
          <p:spPr bwMode="auto">
            <a:xfrm rot="18450081">
              <a:off x="2650854" y="4267122"/>
              <a:ext cx="1011018" cy="1857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30" name="29 CuadroTexto"/>
            <p:cNvSpPr txBox="1"/>
            <p:nvPr/>
          </p:nvSpPr>
          <p:spPr bwMode="auto">
            <a:xfrm rot="18450081">
              <a:off x="3053248" y="4856751"/>
              <a:ext cx="560265" cy="184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31" name="30 CuadroTexto"/>
            <p:cNvSpPr txBox="1"/>
            <p:nvPr/>
          </p:nvSpPr>
          <p:spPr bwMode="auto">
            <a:xfrm rot="18450081">
              <a:off x="4096323" y="4285375"/>
              <a:ext cx="684064" cy="184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32" name="31 CuadroTexto"/>
            <p:cNvSpPr txBox="1"/>
            <p:nvPr/>
          </p:nvSpPr>
          <p:spPr bwMode="auto">
            <a:xfrm rot="2287658">
              <a:off x="3989063" y="2632380"/>
              <a:ext cx="968441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33" name="32 CuadroTexto"/>
            <p:cNvSpPr txBox="1"/>
            <p:nvPr/>
          </p:nvSpPr>
          <p:spPr bwMode="auto">
            <a:xfrm rot="2287658">
              <a:off x="1134545" y="3479920"/>
              <a:ext cx="100654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34" name="33 CuadroTexto"/>
            <p:cNvSpPr txBox="1"/>
            <p:nvPr/>
          </p:nvSpPr>
          <p:spPr bwMode="auto">
            <a:xfrm>
              <a:off x="2403043" y="6074918"/>
              <a:ext cx="933513" cy="230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35" name="34 Conector recto"/>
            <p:cNvCxnSpPr>
              <a:stCxn id="34" idx="0"/>
            </p:cNvCxnSpPr>
            <p:nvPr/>
          </p:nvCxnSpPr>
          <p:spPr bwMode="auto">
            <a:xfrm flipV="1">
              <a:off x="2869800" y="4860744"/>
              <a:ext cx="60329" cy="1214173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35 CuadroTexto"/>
            <p:cNvSpPr txBox="1"/>
            <p:nvPr/>
          </p:nvSpPr>
          <p:spPr bwMode="auto">
            <a:xfrm rot="18529152">
              <a:off x="3677996" y="819804"/>
              <a:ext cx="723742" cy="320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35884" name="7 Imagen" descr="norte2 copi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3" name="6 CuadroTexto"/>
          <p:cNvSpPr txBox="1">
            <a:spLocks noChangeArrowheads="1"/>
          </p:cNvSpPr>
          <p:nvPr/>
        </p:nvSpPr>
        <p:spPr bwMode="auto">
          <a:xfrm>
            <a:off x="4208463" y="5868988"/>
            <a:ext cx="14605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900" b="1"/>
              <a:t>LIMITE URBANO</a:t>
            </a:r>
          </a:p>
          <a:p>
            <a:pPr algn="ctr" eaLnBrk="1" hangingPunct="1"/>
            <a:r>
              <a:rPr lang="es-ES" sz="900" b="1"/>
              <a:t>Propuesto</a:t>
            </a:r>
          </a:p>
        </p:txBody>
      </p:sp>
      <p:cxnSp>
        <p:nvCxnSpPr>
          <p:cNvPr id="70" name="69 Conector recto"/>
          <p:cNvCxnSpPr>
            <a:stCxn id="35843" idx="1"/>
          </p:cNvCxnSpPr>
          <p:nvPr/>
        </p:nvCxnSpPr>
        <p:spPr bwMode="auto">
          <a:xfrm flipH="1" flipV="1">
            <a:off x="3695700" y="5905500"/>
            <a:ext cx="512763" cy="1476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70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5846" name="35 CuadroTexto"/>
          <p:cNvSpPr txBox="1">
            <a:spLocks noChangeArrowheads="1"/>
          </p:cNvSpPr>
          <p:nvPr/>
        </p:nvSpPr>
        <p:spPr bwMode="auto">
          <a:xfrm>
            <a:off x="6481763" y="5046663"/>
            <a:ext cx="2363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VIALIDAD ESTRUCTURANTE </a:t>
            </a:r>
          </a:p>
        </p:txBody>
      </p:sp>
      <p:cxnSp>
        <p:nvCxnSpPr>
          <p:cNvPr id="73" name="72 Conector recto"/>
          <p:cNvCxnSpPr/>
          <p:nvPr/>
        </p:nvCxnSpPr>
        <p:spPr>
          <a:xfrm>
            <a:off x="6597650" y="5570538"/>
            <a:ext cx="43021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37 CuadroTexto"/>
          <p:cNvSpPr txBox="1">
            <a:spLocks noChangeArrowheads="1"/>
          </p:cNvSpPr>
          <p:nvPr/>
        </p:nvSpPr>
        <p:spPr bwMode="auto">
          <a:xfrm>
            <a:off x="7064375" y="5414963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Existe </a:t>
            </a:r>
          </a:p>
        </p:txBody>
      </p:sp>
      <p:cxnSp>
        <p:nvCxnSpPr>
          <p:cNvPr id="76" name="75 Conector recto"/>
          <p:cNvCxnSpPr/>
          <p:nvPr/>
        </p:nvCxnSpPr>
        <p:spPr>
          <a:xfrm>
            <a:off x="6597650" y="5859463"/>
            <a:ext cx="430213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39 CuadroTexto"/>
          <p:cNvSpPr txBox="1">
            <a:spLocks noChangeArrowheads="1"/>
          </p:cNvSpPr>
          <p:nvPr/>
        </p:nvSpPr>
        <p:spPr bwMode="auto">
          <a:xfrm>
            <a:off x="7064375" y="5702300"/>
            <a:ext cx="17922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Existe con ensanche  </a:t>
            </a:r>
          </a:p>
        </p:txBody>
      </p:sp>
      <p:cxnSp>
        <p:nvCxnSpPr>
          <p:cNvPr id="78" name="77 Conector recto"/>
          <p:cNvCxnSpPr/>
          <p:nvPr/>
        </p:nvCxnSpPr>
        <p:spPr>
          <a:xfrm>
            <a:off x="6597650" y="6138863"/>
            <a:ext cx="4302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2" name="41 CuadroTexto"/>
          <p:cNvSpPr txBox="1">
            <a:spLocks noChangeArrowheads="1"/>
          </p:cNvSpPr>
          <p:nvPr/>
        </p:nvSpPr>
        <p:spPr bwMode="auto">
          <a:xfrm>
            <a:off x="7064375" y="5981700"/>
            <a:ext cx="1831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Apertura (nuevas vías)</a:t>
            </a:r>
          </a:p>
        </p:txBody>
      </p:sp>
      <p:sp>
        <p:nvSpPr>
          <p:cNvPr id="80" name="79 CuadroTexto"/>
          <p:cNvSpPr txBox="1">
            <a:spLocks noChangeArrowheads="1"/>
          </p:cNvSpPr>
          <p:nvPr/>
        </p:nvSpPr>
        <p:spPr bwMode="auto">
          <a:xfrm>
            <a:off x="4754563" y="4884738"/>
            <a:ext cx="1611312" cy="50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900" b="1"/>
              <a:t>Proyecto de nuevo puente Río Collileufu (MOP)</a:t>
            </a:r>
          </a:p>
        </p:txBody>
      </p:sp>
      <p:cxnSp>
        <p:nvCxnSpPr>
          <p:cNvPr id="81" name="80 Conector recto"/>
          <p:cNvCxnSpPr>
            <a:stCxn id="80" idx="0"/>
          </p:cNvCxnSpPr>
          <p:nvPr/>
        </p:nvCxnSpPr>
        <p:spPr>
          <a:xfrm flipH="1" flipV="1">
            <a:off x="5291138" y="3975100"/>
            <a:ext cx="269875" cy="9096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Proyecto del Plan – Vialidad Estructurante 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9" descr="C:\Proyectos\358_Paillaco\Planos\Etapa 5\00_Esquemas2\Reumen_ Proy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6524625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Proyecto del Plan – Zonas </a:t>
            </a:r>
          </a:p>
        </p:txBody>
      </p:sp>
      <p:grpSp>
        <p:nvGrpSpPr>
          <p:cNvPr id="36868" name="6 Grupo"/>
          <p:cNvGrpSpPr>
            <a:grpSpLocks/>
          </p:cNvGrpSpPr>
          <p:nvPr/>
        </p:nvGrpSpPr>
        <p:grpSpPr bwMode="auto">
          <a:xfrm>
            <a:off x="139700" y="617538"/>
            <a:ext cx="5970588" cy="6094412"/>
            <a:chOff x="-19646" y="618282"/>
            <a:chExt cx="5970992" cy="6093084"/>
          </a:xfrm>
        </p:grpSpPr>
        <p:sp>
          <p:nvSpPr>
            <p:cNvPr id="8" name="7 CuadroTexto"/>
            <p:cNvSpPr txBox="1"/>
            <p:nvPr/>
          </p:nvSpPr>
          <p:spPr bwMode="auto">
            <a:xfrm>
              <a:off x="3858879" y="2061005"/>
              <a:ext cx="576301" cy="230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9" name="8 Conector recto"/>
            <p:cNvCxnSpPr>
              <a:stCxn id="8" idx="2"/>
            </p:cNvCxnSpPr>
            <p:nvPr/>
          </p:nvCxnSpPr>
          <p:spPr bwMode="auto">
            <a:xfrm flipH="1">
              <a:off x="3685830" y="2291142"/>
              <a:ext cx="460406" cy="94594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 bwMode="auto">
            <a:xfrm>
              <a:off x="3925559" y="3992572"/>
              <a:ext cx="1009718" cy="3190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11" name="10 Conector recto"/>
            <p:cNvCxnSpPr>
              <a:stCxn id="10" idx="1"/>
              <a:endCxn id="36896" idx="0"/>
            </p:cNvCxnSpPr>
            <p:nvPr/>
          </p:nvCxnSpPr>
          <p:spPr bwMode="auto">
            <a:xfrm flipH="1">
              <a:off x="3436576" y="4151287"/>
              <a:ext cx="488983" cy="10633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1 CuadroTexto"/>
            <p:cNvSpPr txBox="1"/>
            <p:nvPr/>
          </p:nvSpPr>
          <p:spPr bwMode="auto">
            <a:xfrm>
              <a:off x="2109336" y="1715005"/>
              <a:ext cx="1125613" cy="3174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13" name="12 Conector recto"/>
            <p:cNvCxnSpPr/>
            <p:nvPr/>
          </p:nvCxnSpPr>
          <p:spPr bwMode="auto">
            <a:xfrm>
              <a:off x="2528464" y="1940381"/>
              <a:ext cx="204801" cy="88722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CuadroTexto"/>
            <p:cNvSpPr txBox="1"/>
            <p:nvPr/>
          </p:nvSpPr>
          <p:spPr bwMode="auto">
            <a:xfrm rot="19408810">
              <a:off x="3663603" y="5082946"/>
              <a:ext cx="960503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Collilaufu </a:t>
              </a:r>
            </a:p>
          </p:txBody>
        </p:sp>
        <p:sp>
          <p:nvSpPr>
            <p:cNvPr id="15" name="14 CuadroTexto"/>
            <p:cNvSpPr txBox="1"/>
            <p:nvPr/>
          </p:nvSpPr>
          <p:spPr bwMode="auto">
            <a:xfrm rot="4710772">
              <a:off x="5568807" y="5566992"/>
              <a:ext cx="518999" cy="2460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19809430">
              <a:off x="-19646" y="3457700"/>
              <a:ext cx="538199" cy="2539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18" name="17 CuadroTexto"/>
            <p:cNvSpPr txBox="1"/>
            <p:nvPr/>
          </p:nvSpPr>
          <p:spPr bwMode="auto">
            <a:xfrm rot="18529152">
              <a:off x="299567" y="5144799"/>
              <a:ext cx="723742" cy="320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19" name="18 CuadroTexto"/>
            <p:cNvSpPr txBox="1"/>
            <p:nvPr/>
          </p:nvSpPr>
          <p:spPr bwMode="auto">
            <a:xfrm rot="2287658">
              <a:off x="3912858" y="3265655"/>
              <a:ext cx="806505" cy="2539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20" name="19 CuadroTexto"/>
            <p:cNvSpPr txBox="1"/>
            <p:nvPr/>
          </p:nvSpPr>
          <p:spPr bwMode="auto">
            <a:xfrm rot="2287658">
              <a:off x="3444513" y="3573563"/>
              <a:ext cx="754114" cy="2539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21" name="20 CuadroTexto"/>
            <p:cNvSpPr txBox="1"/>
            <p:nvPr/>
          </p:nvSpPr>
          <p:spPr bwMode="auto">
            <a:xfrm rot="18450081">
              <a:off x="1911846" y="3258476"/>
              <a:ext cx="1168145" cy="2556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22" name="21 CuadroTexto"/>
            <p:cNvSpPr txBox="1"/>
            <p:nvPr/>
          </p:nvSpPr>
          <p:spPr bwMode="auto">
            <a:xfrm rot="18450081">
              <a:off x="1590373" y="2795821"/>
              <a:ext cx="1293531" cy="2556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23" name="22 CuadroTexto"/>
            <p:cNvSpPr txBox="1"/>
            <p:nvPr/>
          </p:nvSpPr>
          <p:spPr bwMode="auto">
            <a:xfrm rot="2287658">
              <a:off x="2661823" y="3510077"/>
              <a:ext cx="487395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24" name="23 CuadroTexto"/>
            <p:cNvSpPr txBox="1"/>
            <p:nvPr/>
          </p:nvSpPr>
          <p:spPr bwMode="auto">
            <a:xfrm rot="2287658">
              <a:off x="2169665" y="4148113"/>
              <a:ext cx="666795" cy="184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25" name="24 CuadroTexto"/>
            <p:cNvSpPr txBox="1"/>
            <p:nvPr/>
          </p:nvSpPr>
          <p:spPr bwMode="auto">
            <a:xfrm rot="2287658">
              <a:off x="1947400" y="4722662"/>
              <a:ext cx="766814" cy="184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26" name="25 CuadroTexto"/>
            <p:cNvSpPr txBox="1"/>
            <p:nvPr/>
          </p:nvSpPr>
          <p:spPr bwMode="auto">
            <a:xfrm rot="2287658">
              <a:off x="1496520" y="4867093"/>
              <a:ext cx="458818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27" name="26 CuadroTexto"/>
            <p:cNvSpPr txBox="1"/>
            <p:nvPr/>
          </p:nvSpPr>
          <p:spPr bwMode="auto">
            <a:xfrm rot="2287658">
              <a:off x="2410981" y="3716407"/>
              <a:ext cx="698547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28" name="27 CuadroTexto"/>
            <p:cNvSpPr txBox="1"/>
            <p:nvPr/>
          </p:nvSpPr>
          <p:spPr bwMode="auto">
            <a:xfrm rot="18450081">
              <a:off x="2973872" y="3148973"/>
              <a:ext cx="588835" cy="184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29" name="28 CuadroTexto"/>
            <p:cNvSpPr txBox="1"/>
            <p:nvPr/>
          </p:nvSpPr>
          <p:spPr bwMode="auto">
            <a:xfrm rot="18450081">
              <a:off x="2650854" y="4267122"/>
              <a:ext cx="1011018" cy="1857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30" name="29 CuadroTexto"/>
            <p:cNvSpPr txBox="1"/>
            <p:nvPr/>
          </p:nvSpPr>
          <p:spPr bwMode="auto">
            <a:xfrm rot="18450081">
              <a:off x="3053248" y="4856751"/>
              <a:ext cx="560265" cy="184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31" name="30 CuadroTexto"/>
            <p:cNvSpPr txBox="1"/>
            <p:nvPr/>
          </p:nvSpPr>
          <p:spPr bwMode="auto">
            <a:xfrm rot="18450081">
              <a:off x="4096323" y="4285375"/>
              <a:ext cx="684064" cy="184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32" name="31 CuadroTexto"/>
            <p:cNvSpPr txBox="1"/>
            <p:nvPr/>
          </p:nvSpPr>
          <p:spPr bwMode="auto">
            <a:xfrm rot="2287658">
              <a:off x="3989063" y="2632380"/>
              <a:ext cx="968441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33" name="32 CuadroTexto"/>
            <p:cNvSpPr txBox="1"/>
            <p:nvPr/>
          </p:nvSpPr>
          <p:spPr bwMode="auto">
            <a:xfrm rot="2287658">
              <a:off x="1125019" y="3518012"/>
              <a:ext cx="100654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34" name="33 CuadroTexto"/>
            <p:cNvSpPr txBox="1"/>
            <p:nvPr/>
          </p:nvSpPr>
          <p:spPr bwMode="auto">
            <a:xfrm>
              <a:off x="2403043" y="6074918"/>
              <a:ext cx="933513" cy="230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35" name="34 Conector recto"/>
            <p:cNvCxnSpPr>
              <a:stCxn id="34" idx="0"/>
            </p:cNvCxnSpPr>
            <p:nvPr/>
          </p:nvCxnSpPr>
          <p:spPr bwMode="auto">
            <a:xfrm flipV="1">
              <a:off x="2869800" y="4860744"/>
              <a:ext cx="60329" cy="1214173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35 CuadroTexto"/>
            <p:cNvSpPr txBox="1"/>
            <p:nvPr/>
          </p:nvSpPr>
          <p:spPr bwMode="auto">
            <a:xfrm rot="18529152">
              <a:off x="3677996" y="819804"/>
              <a:ext cx="723742" cy="320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36936" name="7 Imagen" descr="norte2 copi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69" name="38 Grupo"/>
          <p:cNvGrpSpPr>
            <a:grpSpLocks/>
          </p:cNvGrpSpPr>
          <p:nvPr/>
        </p:nvGrpSpPr>
        <p:grpSpPr bwMode="auto">
          <a:xfrm>
            <a:off x="514350" y="793750"/>
            <a:ext cx="5114925" cy="5091113"/>
            <a:chOff x="753809" y="985655"/>
            <a:chExt cx="4921030" cy="4897389"/>
          </a:xfrm>
        </p:grpSpPr>
        <p:sp>
          <p:nvSpPr>
            <p:cNvPr id="36873" name="3 CuadroTexto"/>
            <p:cNvSpPr txBox="1">
              <a:spLocks noChangeArrowheads="1"/>
            </p:cNvSpPr>
            <p:nvPr/>
          </p:nvSpPr>
          <p:spPr bwMode="auto">
            <a:xfrm>
              <a:off x="3769576" y="3896320"/>
              <a:ext cx="47981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ZMC2</a:t>
              </a:r>
            </a:p>
          </p:txBody>
        </p:sp>
        <p:sp>
          <p:nvSpPr>
            <p:cNvPr id="36874" name="5 CuadroTexto"/>
            <p:cNvSpPr txBox="1">
              <a:spLocks noChangeArrowheads="1"/>
            </p:cNvSpPr>
            <p:nvPr/>
          </p:nvSpPr>
          <p:spPr bwMode="auto">
            <a:xfrm>
              <a:off x="3647195" y="2440502"/>
              <a:ext cx="47981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ZMC2</a:t>
              </a:r>
            </a:p>
          </p:txBody>
        </p:sp>
        <p:sp>
          <p:nvSpPr>
            <p:cNvPr id="36875" name="6 CuadroTexto"/>
            <p:cNvSpPr txBox="1">
              <a:spLocks noChangeArrowheads="1"/>
            </p:cNvSpPr>
            <p:nvPr/>
          </p:nvSpPr>
          <p:spPr bwMode="auto">
            <a:xfrm>
              <a:off x="2636559" y="4509367"/>
              <a:ext cx="47981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ZMC2</a:t>
              </a:r>
            </a:p>
          </p:txBody>
        </p:sp>
        <p:sp>
          <p:nvSpPr>
            <p:cNvPr id="36876" name="7 CuadroTexto"/>
            <p:cNvSpPr txBox="1">
              <a:spLocks noChangeArrowheads="1"/>
            </p:cNvSpPr>
            <p:nvPr/>
          </p:nvSpPr>
          <p:spPr bwMode="auto">
            <a:xfrm>
              <a:off x="3743426" y="4897016"/>
              <a:ext cx="399635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ZM4</a:t>
              </a:r>
            </a:p>
          </p:txBody>
        </p:sp>
        <p:sp>
          <p:nvSpPr>
            <p:cNvPr id="36877" name="8 CuadroTexto"/>
            <p:cNvSpPr txBox="1">
              <a:spLocks noChangeArrowheads="1"/>
            </p:cNvSpPr>
            <p:nvPr/>
          </p:nvSpPr>
          <p:spPr bwMode="auto">
            <a:xfrm>
              <a:off x="4850363" y="4220649"/>
              <a:ext cx="399635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ZM4</a:t>
              </a:r>
            </a:p>
          </p:txBody>
        </p:sp>
        <p:sp>
          <p:nvSpPr>
            <p:cNvPr id="36878" name="9 CuadroTexto"/>
            <p:cNvSpPr txBox="1">
              <a:spLocks noChangeArrowheads="1"/>
            </p:cNvSpPr>
            <p:nvPr/>
          </p:nvSpPr>
          <p:spPr bwMode="auto">
            <a:xfrm>
              <a:off x="3419484" y="2350511"/>
              <a:ext cx="399635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ZM5</a:t>
              </a:r>
            </a:p>
          </p:txBody>
        </p:sp>
        <p:sp>
          <p:nvSpPr>
            <p:cNvPr id="36879" name="10 CuadroTexto"/>
            <p:cNvSpPr txBox="1">
              <a:spLocks noChangeArrowheads="1"/>
            </p:cNvSpPr>
            <p:nvPr/>
          </p:nvSpPr>
          <p:spPr bwMode="auto">
            <a:xfrm>
              <a:off x="2008768" y="3897709"/>
              <a:ext cx="399635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ZM5</a:t>
              </a:r>
            </a:p>
          </p:txBody>
        </p:sp>
        <p:sp>
          <p:nvSpPr>
            <p:cNvPr id="36880" name="11 CuadroTexto"/>
            <p:cNvSpPr txBox="1">
              <a:spLocks noChangeArrowheads="1"/>
            </p:cNvSpPr>
            <p:nvPr/>
          </p:nvSpPr>
          <p:spPr bwMode="auto">
            <a:xfrm>
              <a:off x="753809" y="2614223"/>
              <a:ext cx="47981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ZM5A</a:t>
              </a:r>
            </a:p>
          </p:txBody>
        </p:sp>
        <p:cxnSp>
          <p:nvCxnSpPr>
            <p:cNvPr id="48" name="47 Conector recto"/>
            <p:cNvCxnSpPr>
              <a:stCxn id="36880" idx="2"/>
            </p:cNvCxnSpPr>
            <p:nvPr/>
          </p:nvCxnSpPr>
          <p:spPr>
            <a:xfrm>
              <a:off x="993599" y="2836492"/>
              <a:ext cx="168005" cy="4718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2" name="14 CuadroTexto"/>
            <p:cNvSpPr txBox="1">
              <a:spLocks noChangeArrowheads="1"/>
            </p:cNvSpPr>
            <p:nvPr/>
          </p:nvSpPr>
          <p:spPr bwMode="auto">
            <a:xfrm>
              <a:off x="2325688" y="1352550"/>
              <a:ext cx="60325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ZM6</a:t>
              </a:r>
            </a:p>
          </p:txBody>
        </p:sp>
        <p:cxnSp>
          <p:nvCxnSpPr>
            <p:cNvPr id="50" name="49 Conector recto"/>
            <p:cNvCxnSpPr>
              <a:stCxn id="36882" idx="2"/>
            </p:cNvCxnSpPr>
            <p:nvPr/>
          </p:nvCxnSpPr>
          <p:spPr>
            <a:xfrm>
              <a:off x="2626305" y="1573586"/>
              <a:ext cx="612456" cy="7482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4" name="17 CuadroTexto"/>
            <p:cNvSpPr txBox="1">
              <a:spLocks noChangeArrowheads="1"/>
            </p:cNvSpPr>
            <p:nvPr/>
          </p:nvSpPr>
          <p:spPr bwMode="auto">
            <a:xfrm>
              <a:off x="1533525" y="2360613"/>
              <a:ext cx="60325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ZM6</a:t>
              </a:r>
            </a:p>
          </p:txBody>
        </p:sp>
        <p:cxnSp>
          <p:nvCxnSpPr>
            <p:cNvPr id="52" name="51 Conector recto"/>
            <p:cNvCxnSpPr>
              <a:stCxn id="36884" idx="2"/>
            </p:cNvCxnSpPr>
            <p:nvPr/>
          </p:nvCxnSpPr>
          <p:spPr>
            <a:xfrm>
              <a:off x="1835153" y="2582995"/>
              <a:ext cx="604819" cy="824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6" name="19 CuadroTexto"/>
            <p:cNvSpPr txBox="1">
              <a:spLocks noChangeArrowheads="1"/>
            </p:cNvSpPr>
            <p:nvPr/>
          </p:nvSpPr>
          <p:spPr bwMode="auto">
            <a:xfrm>
              <a:off x="1822449" y="1784350"/>
              <a:ext cx="60325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ZEP6</a:t>
              </a:r>
            </a:p>
          </p:txBody>
        </p:sp>
        <p:cxnSp>
          <p:nvCxnSpPr>
            <p:cNvPr id="54" name="53 Conector recto"/>
            <p:cNvCxnSpPr>
              <a:stCxn id="36886" idx="2"/>
            </p:cNvCxnSpPr>
            <p:nvPr/>
          </p:nvCxnSpPr>
          <p:spPr>
            <a:xfrm>
              <a:off x="2123817" y="2005753"/>
              <a:ext cx="765188" cy="8276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8" name="22 CuadroTexto"/>
            <p:cNvSpPr txBox="1">
              <a:spLocks noChangeArrowheads="1"/>
            </p:cNvSpPr>
            <p:nvPr/>
          </p:nvSpPr>
          <p:spPr bwMode="auto">
            <a:xfrm>
              <a:off x="4328327" y="1566456"/>
              <a:ext cx="387301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ZH4</a:t>
              </a:r>
            </a:p>
          </p:txBody>
        </p:sp>
        <p:sp>
          <p:nvSpPr>
            <p:cNvPr id="36889" name="23 CuadroTexto"/>
            <p:cNvSpPr txBox="1">
              <a:spLocks noChangeArrowheads="1"/>
            </p:cNvSpPr>
            <p:nvPr/>
          </p:nvSpPr>
          <p:spPr bwMode="auto">
            <a:xfrm>
              <a:off x="1042988" y="5661025"/>
              <a:ext cx="387301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ZH4</a:t>
              </a:r>
            </a:p>
          </p:txBody>
        </p:sp>
        <p:sp>
          <p:nvSpPr>
            <p:cNvPr id="36890" name="24 CuadroTexto"/>
            <p:cNvSpPr txBox="1">
              <a:spLocks noChangeArrowheads="1"/>
            </p:cNvSpPr>
            <p:nvPr/>
          </p:nvSpPr>
          <p:spPr bwMode="auto">
            <a:xfrm>
              <a:off x="1152010" y="4031322"/>
              <a:ext cx="387301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ZH5</a:t>
              </a:r>
            </a:p>
          </p:txBody>
        </p:sp>
        <p:sp>
          <p:nvSpPr>
            <p:cNvPr id="36891" name="25 CuadroTexto"/>
            <p:cNvSpPr txBox="1">
              <a:spLocks noChangeArrowheads="1"/>
            </p:cNvSpPr>
            <p:nvPr/>
          </p:nvSpPr>
          <p:spPr bwMode="auto">
            <a:xfrm>
              <a:off x="3257762" y="1413385"/>
              <a:ext cx="387301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ZH5</a:t>
              </a:r>
            </a:p>
          </p:txBody>
        </p:sp>
        <p:sp>
          <p:nvSpPr>
            <p:cNvPr id="36892" name="26 CuadroTexto"/>
            <p:cNvSpPr txBox="1">
              <a:spLocks noChangeArrowheads="1"/>
            </p:cNvSpPr>
            <p:nvPr/>
          </p:nvSpPr>
          <p:spPr bwMode="auto">
            <a:xfrm>
              <a:off x="5219699" y="2636838"/>
              <a:ext cx="45514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ZEP3</a:t>
              </a:r>
            </a:p>
          </p:txBody>
        </p:sp>
        <p:sp>
          <p:nvSpPr>
            <p:cNvPr id="36893" name="27 CuadroTexto"/>
            <p:cNvSpPr txBox="1">
              <a:spLocks noChangeArrowheads="1"/>
            </p:cNvSpPr>
            <p:nvPr/>
          </p:nvSpPr>
          <p:spPr bwMode="auto">
            <a:xfrm>
              <a:off x="3132138" y="5661025"/>
              <a:ext cx="45514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ZEP3</a:t>
              </a:r>
            </a:p>
          </p:txBody>
        </p:sp>
        <p:sp>
          <p:nvSpPr>
            <p:cNvPr id="36894" name="28 CuadroTexto"/>
            <p:cNvSpPr txBox="1">
              <a:spLocks noChangeArrowheads="1"/>
            </p:cNvSpPr>
            <p:nvPr/>
          </p:nvSpPr>
          <p:spPr bwMode="auto">
            <a:xfrm>
              <a:off x="4985699" y="1377849"/>
              <a:ext cx="45514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ZEP4</a:t>
              </a:r>
            </a:p>
          </p:txBody>
        </p:sp>
        <p:sp>
          <p:nvSpPr>
            <p:cNvPr id="36895" name="29 CuadroTexto"/>
            <p:cNvSpPr txBox="1">
              <a:spLocks noChangeArrowheads="1"/>
            </p:cNvSpPr>
            <p:nvPr/>
          </p:nvSpPr>
          <p:spPr bwMode="auto">
            <a:xfrm>
              <a:off x="1403350" y="5300663"/>
              <a:ext cx="45514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ZEP4</a:t>
              </a:r>
            </a:p>
          </p:txBody>
        </p:sp>
        <p:sp>
          <p:nvSpPr>
            <p:cNvPr id="36896" name="62 CuadroTexto"/>
            <p:cNvSpPr txBox="1">
              <a:spLocks noChangeArrowheads="1"/>
            </p:cNvSpPr>
            <p:nvPr/>
          </p:nvSpPr>
          <p:spPr bwMode="auto">
            <a:xfrm>
              <a:off x="3516606" y="4317809"/>
              <a:ext cx="402719" cy="19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/>
                <a:t>ZEQ1</a:t>
              </a:r>
            </a:p>
          </p:txBody>
        </p:sp>
        <p:sp>
          <p:nvSpPr>
            <p:cNvPr id="36897" name="63 CuadroTexto"/>
            <p:cNvSpPr txBox="1">
              <a:spLocks noChangeArrowheads="1"/>
            </p:cNvSpPr>
            <p:nvPr/>
          </p:nvSpPr>
          <p:spPr bwMode="auto">
            <a:xfrm>
              <a:off x="2925214" y="4859022"/>
              <a:ext cx="402719" cy="19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/>
                <a:t>ZEQ1</a:t>
              </a:r>
            </a:p>
          </p:txBody>
        </p:sp>
        <p:sp>
          <p:nvSpPr>
            <p:cNvPr id="36898" name="64 CuadroTexto"/>
            <p:cNvSpPr txBox="1">
              <a:spLocks noChangeArrowheads="1"/>
            </p:cNvSpPr>
            <p:nvPr/>
          </p:nvSpPr>
          <p:spPr bwMode="auto">
            <a:xfrm>
              <a:off x="4406514" y="3829601"/>
              <a:ext cx="402719" cy="19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/>
                <a:t>ZEQ1</a:t>
              </a:r>
            </a:p>
          </p:txBody>
        </p:sp>
        <p:sp>
          <p:nvSpPr>
            <p:cNvPr id="36899" name="65 CuadroTexto"/>
            <p:cNvSpPr txBox="1">
              <a:spLocks noChangeArrowheads="1"/>
            </p:cNvSpPr>
            <p:nvPr/>
          </p:nvSpPr>
          <p:spPr bwMode="auto">
            <a:xfrm>
              <a:off x="3446398" y="3725670"/>
              <a:ext cx="402719" cy="19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/>
                <a:t>ZEQ1</a:t>
              </a:r>
            </a:p>
          </p:txBody>
        </p:sp>
        <p:sp>
          <p:nvSpPr>
            <p:cNvPr id="36900" name="27 CuadroTexto"/>
            <p:cNvSpPr txBox="1">
              <a:spLocks noChangeArrowheads="1"/>
            </p:cNvSpPr>
            <p:nvPr/>
          </p:nvSpPr>
          <p:spPr bwMode="auto">
            <a:xfrm rot="-1975444">
              <a:off x="4740693" y="4559122"/>
              <a:ext cx="516813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ARN-1</a:t>
              </a:r>
            </a:p>
          </p:txBody>
        </p:sp>
        <p:sp>
          <p:nvSpPr>
            <p:cNvPr id="36901" name="24 CuadroTexto"/>
            <p:cNvSpPr txBox="1">
              <a:spLocks noChangeArrowheads="1"/>
            </p:cNvSpPr>
            <p:nvPr/>
          </p:nvSpPr>
          <p:spPr bwMode="auto">
            <a:xfrm>
              <a:off x="2094780" y="2481905"/>
              <a:ext cx="387301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ZH5</a:t>
              </a:r>
            </a:p>
          </p:txBody>
        </p:sp>
        <p:sp>
          <p:nvSpPr>
            <p:cNvPr id="36902" name="9 CuadroTexto"/>
            <p:cNvSpPr txBox="1">
              <a:spLocks noChangeArrowheads="1"/>
            </p:cNvSpPr>
            <p:nvPr/>
          </p:nvSpPr>
          <p:spPr bwMode="auto">
            <a:xfrm>
              <a:off x="3203135" y="2758953"/>
              <a:ext cx="399635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ZM5</a:t>
              </a:r>
            </a:p>
          </p:txBody>
        </p:sp>
        <p:sp>
          <p:nvSpPr>
            <p:cNvPr id="36903" name="26 CuadroTexto"/>
            <p:cNvSpPr txBox="1">
              <a:spLocks noChangeArrowheads="1"/>
            </p:cNvSpPr>
            <p:nvPr/>
          </p:nvSpPr>
          <p:spPr bwMode="auto">
            <a:xfrm>
              <a:off x="3688041" y="3313049"/>
              <a:ext cx="45514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ZEP1</a:t>
              </a:r>
            </a:p>
          </p:txBody>
        </p:sp>
        <p:sp>
          <p:nvSpPr>
            <p:cNvPr id="36904" name="29 CuadroTexto"/>
            <p:cNvSpPr txBox="1">
              <a:spLocks noChangeArrowheads="1"/>
            </p:cNvSpPr>
            <p:nvPr/>
          </p:nvSpPr>
          <p:spPr bwMode="auto">
            <a:xfrm>
              <a:off x="847334" y="4629027"/>
              <a:ext cx="45514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ZEP4</a:t>
              </a:r>
            </a:p>
          </p:txBody>
        </p:sp>
        <p:cxnSp>
          <p:nvCxnSpPr>
            <p:cNvPr id="72" name="71 Conector recto"/>
            <p:cNvCxnSpPr>
              <a:stCxn id="36904" idx="3"/>
            </p:cNvCxnSpPr>
            <p:nvPr/>
          </p:nvCxnSpPr>
          <p:spPr>
            <a:xfrm>
              <a:off x="1302118" y="4740778"/>
              <a:ext cx="222989" cy="1313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06" name="29 CuadroTexto"/>
            <p:cNvSpPr txBox="1">
              <a:spLocks noChangeArrowheads="1"/>
            </p:cNvSpPr>
            <p:nvPr/>
          </p:nvSpPr>
          <p:spPr bwMode="auto">
            <a:xfrm>
              <a:off x="3648276" y="985655"/>
              <a:ext cx="455140" cy="22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ZEP4</a:t>
              </a:r>
            </a:p>
          </p:txBody>
        </p:sp>
        <p:cxnSp>
          <p:nvCxnSpPr>
            <p:cNvPr id="76" name="75 Conector recto"/>
            <p:cNvCxnSpPr>
              <a:stCxn id="36906" idx="2"/>
            </p:cNvCxnSpPr>
            <p:nvPr/>
          </p:nvCxnSpPr>
          <p:spPr>
            <a:xfrm>
              <a:off x="3875654" y="1207084"/>
              <a:ext cx="10692" cy="6765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70" name="6 CuadroTexto"/>
          <p:cNvSpPr txBox="1">
            <a:spLocks noChangeArrowheads="1"/>
          </p:cNvSpPr>
          <p:nvPr/>
        </p:nvSpPr>
        <p:spPr bwMode="auto">
          <a:xfrm>
            <a:off x="4208463" y="5868988"/>
            <a:ext cx="14605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900" b="1"/>
              <a:t>LIMITE URBANO</a:t>
            </a:r>
          </a:p>
          <a:p>
            <a:pPr algn="ctr" eaLnBrk="1" hangingPunct="1"/>
            <a:r>
              <a:rPr lang="es-ES" sz="900" b="1"/>
              <a:t>Propuesto</a:t>
            </a:r>
          </a:p>
        </p:txBody>
      </p:sp>
      <p:cxnSp>
        <p:nvCxnSpPr>
          <p:cNvPr id="70" name="69 Conector recto"/>
          <p:cNvCxnSpPr>
            <a:stCxn id="36870" idx="1"/>
          </p:cNvCxnSpPr>
          <p:nvPr/>
        </p:nvCxnSpPr>
        <p:spPr bwMode="auto">
          <a:xfrm flipH="1" flipV="1">
            <a:off x="3695700" y="5905500"/>
            <a:ext cx="512763" cy="1476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35"/>
          <p:cNvPicPr>
            <a:picLocks noChangeAspect="1" noChangeArrowheads="1"/>
          </p:cNvPicPr>
          <p:nvPr/>
        </p:nvPicPr>
        <p:blipFill>
          <a:blip r:embed="rId4"/>
          <a:srcRect l="8216" t="16736" r="9966" b="836"/>
          <a:stretch>
            <a:fillRect/>
          </a:stretch>
        </p:blipFill>
        <p:spPr bwMode="auto">
          <a:xfrm>
            <a:off x="6167438" y="414338"/>
            <a:ext cx="2933700" cy="522287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86" descr="C:\Proyectos\358_Paillaco\Planos\Etapa 5\00_Esquemas2\Reumen_ Proy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6488113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Propuesta por zonas </a:t>
            </a:r>
          </a:p>
        </p:txBody>
      </p:sp>
      <p:sp>
        <p:nvSpPr>
          <p:cNvPr id="36" name="35 CuadroTexto"/>
          <p:cNvSpPr txBox="1">
            <a:spLocks noChangeArrowheads="1"/>
          </p:cNvSpPr>
          <p:nvPr/>
        </p:nvSpPr>
        <p:spPr bwMode="auto">
          <a:xfrm>
            <a:off x="130175" y="531813"/>
            <a:ext cx="137477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1. Zonas Mixtas </a:t>
            </a:r>
          </a:p>
        </p:txBody>
      </p:sp>
      <p:sp>
        <p:nvSpPr>
          <p:cNvPr id="16390" name="38 CuadroTexto"/>
          <p:cNvSpPr txBox="1">
            <a:spLocks noChangeArrowheads="1"/>
          </p:cNvSpPr>
          <p:nvPr/>
        </p:nvSpPr>
        <p:spPr bwMode="auto">
          <a:xfrm>
            <a:off x="1462088" y="1497013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ZM6</a:t>
            </a:r>
          </a:p>
        </p:txBody>
      </p:sp>
      <p:cxnSp>
        <p:nvCxnSpPr>
          <p:cNvPr id="38" name="37 Conector recto"/>
          <p:cNvCxnSpPr>
            <a:stCxn id="16390" idx="2"/>
          </p:cNvCxnSpPr>
          <p:nvPr/>
        </p:nvCxnSpPr>
        <p:spPr>
          <a:xfrm>
            <a:off x="1836738" y="1773238"/>
            <a:ext cx="469900" cy="14224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38 CuadroTexto"/>
          <p:cNvSpPr txBox="1">
            <a:spLocks noChangeArrowheads="1"/>
          </p:cNvSpPr>
          <p:nvPr/>
        </p:nvSpPr>
        <p:spPr bwMode="auto">
          <a:xfrm>
            <a:off x="2254250" y="488950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ZM6</a:t>
            </a:r>
          </a:p>
        </p:txBody>
      </p:sp>
      <p:cxnSp>
        <p:nvCxnSpPr>
          <p:cNvPr id="44" name="43 Conector recto"/>
          <p:cNvCxnSpPr>
            <a:stCxn id="16392" idx="2"/>
          </p:cNvCxnSpPr>
          <p:nvPr/>
        </p:nvCxnSpPr>
        <p:spPr>
          <a:xfrm>
            <a:off x="2627313" y="765175"/>
            <a:ext cx="471487" cy="14224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97" name="4 Grupo"/>
          <p:cNvGrpSpPr>
            <a:grpSpLocks/>
          </p:cNvGrpSpPr>
          <p:nvPr/>
        </p:nvGrpSpPr>
        <p:grpSpPr bwMode="auto">
          <a:xfrm>
            <a:off x="265113" y="746125"/>
            <a:ext cx="5757862" cy="5934075"/>
            <a:chOff x="193019" y="778558"/>
            <a:chExt cx="5758326" cy="5932808"/>
          </a:xfrm>
        </p:grpSpPr>
        <p:sp>
          <p:nvSpPr>
            <p:cNvPr id="46" name="45 CuadroTexto"/>
            <p:cNvSpPr txBox="1"/>
            <p:nvPr/>
          </p:nvSpPr>
          <p:spPr bwMode="auto">
            <a:xfrm>
              <a:off x="3858851" y="2060984"/>
              <a:ext cx="576309" cy="230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47" name="46 Conector recto"/>
            <p:cNvCxnSpPr>
              <a:stCxn id="46" idx="2"/>
            </p:cNvCxnSpPr>
            <p:nvPr/>
          </p:nvCxnSpPr>
          <p:spPr bwMode="auto">
            <a:xfrm flipH="1">
              <a:off x="3798522" y="2291123"/>
              <a:ext cx="349278" cy="936425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47 CuadroTexto"/>
            <p:cNvSpPr txBox="1"/>
            <p:nvPr/>
          </p:nvSpPr>
          <p:spPr bwMode="auto">
            <a:xfrm>
              <a:off x="3925532" y="3879871"/>
              <a:ext cx="1009731" cy="319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49" name="48 Conector recto"/>
            <p:cNvCxnSpPr>
              <a:stCxn id="48" idx="1"/>
            </p:cNvCxnSpPr>
            <p:nvPr/>
          </p:nvCxnSpPr>
          <p:spPr bwMode="auto">
            <a:xfrm flipH="1">
              <a:off x="3498460" y="4038587"/>
              <a:ext cx="427071" cy="26981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49 CuadroTexto"/>
            <p:cNvSpPr txBox="1"/>
            <p:nvPr/>
          </p:nvSpPr>
          <p:spPr bwMode="auto">
            <a:xfrm>
              <a:off x="2109285" y="1714983"/>
              <a:ext cx="1125629" cy="317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51" name="50 Conector recto"/>
            <p:cNvCxnSpPr/>
            <p:nvPr/>
          </p:nvCxnSpPr>
          <p:spPr bwMode="auto">
            <a:xfrm>
              <a:off x="2549059" y="1972103"/>
              <a:ext cx="282598" cy="90944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51 CuadroTexto"/>
            <p:cNvSpPr txBox="1"/>
            <p:nvPr/>
          </p:nvSpPr>
          <p:spPr bwMode="auto">
            <a:xfrm rot="19408810">
              <a:off x="3728666" y="5119444"/>
              <a:ext cx="960515" cy="231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Collileufu </a:t>
              </a:r>
            </a:p>
          </p:txBody>
        </p:sp>
        <p:sp>
          <p:nvSpPr>
            <p:cNvPr id="53" name="52 CuadroTexto"/>
            <p:cNvSpPr txBox="1"/>
            <p:nvPr/>
          </p:nvSpPr>
          <p:spPr bwMode="auto">
            <a:xfrm rot="4710772">
              <a:off x="5568804" y="5566987"/>
              <a:ext cx="519001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54" name="53 CuadroTexto"/>
            <p:cNvSpPr txBox="1"/>
            <p:nvPr/>
          </p:nvSpPr>
          <p:spPr bwMode="auto">
            <a:xfrm rot="19809430">
              <a:off x="193019" y="3564026"/>
              <a:ext cx="53820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55" name="54 CuadroTexto"/>
            <p:cNvSpPr txBox="1"/>
            <p:nvPr/>
          </p:nvSpPr>
          <p:spPr bwMode="auto">
            <a:xfrm rot="18596448">
              <a:off x="3593793" y="915019"/>
              <a:ext cx="519002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T-620</a:t>
              </a:r>
            </a:p>
          </p:txBody>
        </p:sp>
        <p:sp>
          <p:nvSpPr>
            <p:cNvPr id="56" name="55 CuadroTexto"/>
            <p:cNvSpPr txBox="1"/>
            <p:nvPr/>
          </p:nvSpPr>
          <p:spPr bwMode="auto">
            <a:xfrm rot="18529152">
              <a:off x="223291" y="5270177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57" name="56 CuadroTexto"/>
            <p:cNvSpPr txBox="1"/>
            <p:nvPr/>
          </p:nvSpPr>
          <p:spPr bwMode="auto">
            <a:xfrm rot="2287658">
              <a:off x="3912831" y="3265640"/>
              <a:ext cx="80651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58" name="57 CuadroTexto"/>
            <p:cNvSpPr txBox="1"/>
            <p:nvPr/>
          </p:nvSpPr>
          <p:spPr bwMode="auto">
            <a:xfrm rot="2287658">
              <a:off x="3444481" y="3573549"/>
              <a:ext cx="754123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59" name="58 CuadroTexto"/>
            <p:cNvSpPr txBox="1"/>
            <p:nvPr/>
          </p:nvSpPr>
          <p:spPr bwMode="auto">
            <a:xfrm rot="18450081">
              <a:off x="1911798" y="3258460"/>
              <a:ext cx="1168151" cy="2556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60" name="59 CuadroTexto"/>
            <p:cNvSpPr txBox="1"/>
            <p:nvPr/>
          </p:nvSpPr>
          <p:spPr bwMode="auto">
            <a:xfrm rot="18450081">
              <a:off x="1590321" y="2795803"/>
              <a:ext cx="1293537" cy="2556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61" name="60 CuadroTexto"/>
            <p:cNvSpPr txBox="1"/>
            <p:nvPr/>
          </p:nvSpPr>
          <p:spPr bwMode="auto">
            <a:xfrm rot="2287658">
              <a:off x="2661780" y="3510063"/>
              <a:ext cx="487402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62" name="61 CuadroTexto"/>
            <p:cNvSpPr txBox="1"/>
            <p:nvPr/>
          </p:nvSpPr>
          <p:spPr bwMode="auto">
            <a:xfrm rot="2287658">
              <a:off x="2169615" y="4148101"/>
              <a:ext cx="666804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63" name="62 CuadroTexto"/>
            <p:cNvSpPr txBox="1"/>
            <p:nvPr/>
          </p:nvSpPr>
          <p:spPr bwMode="auto">
            <a:xfrm rot="2287658">
              <a:off x="1947347" y="4722654"/>
              <a:ext cx="766825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64" name="63 CuadroTexto"/>
            <p:cNvSpPr txBox="1"/>
            <p:nvPr/>
          </p:nvSpPr>
          <p:spPr bwMode="auto">
            <a:xfrm rot="2287658">
              <a:off x="1496461" y="4867085"/>
              <a:ext cx="458825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65" name="64 CuadroTexto"/>
            <p:cNvSpPr txBox="1"/>
            <p:nvPr/>
          </p:nvSpPr>
          <p:spPr bwMode="auto">
            <a:xfrm rot="2287658">
              <a:off x="2410935" y="3716394"/>
              <a:ext cx="698556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66" name="65 CuadroTexto"/>
            <p:cNvSpPr txBox="1"/>
            <p:nvPr/>
          </p:nvSpPr>
          <p:spPr bwMode="auto">
            <a:xfrm rot="18450081">
              <a:off x="2973835" y="3148957"/>
              <a:ext cx="58883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67" name="66 CuadroTexto"/>
            <p:cNvSpPr txBox="1"/>
            <p:nvPr/>
          </p:nvSpPr>
          <p:spPr bwMode="auto">
            <a:xfrm rot="18450081">
              <a:off x="2604774" y="4322662"/>
              <a:ext cx="1011021" cy="185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68" name="67 CuadroTexto"/>
            <p:cNvSpPr txBox="1"/>
            <p:nvPr/>
          </p:nvSpPr>
          <p:spPr bwMode="auto">
            <a:xfrm rot="18450081">
              <a:off x="3053213" y="4856742"/>
              <a:ext cx="5602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69" name="68 CuadroTexto"/>
            <p:cNvSpPr txBox="1"/>
            <p:nvPr/>
          </p:nvSpPr>
          <p:spPr bwMode="auto">
            <a:xfrm rot="18450081">
              <a:off x="4096302" y="4285364"/>
              <a:ext cx="6840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70" name="69 CuadroTexto"/>
            <p:cNvSpPr txBox="1"/>
            <p:nvPr/>
          </p:nvSpPr>
          <p:spPr bwMode="auto">
            <a:xfrm rot="2287658">
              <a:off x="3989037" y="2632362"/>
              <a:ext cx="96845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71" name="70 CuadroTexto"/>
            <p:cNvSpPr txBox="1"/>
            <p:nvPr/>
          </p:nvSpPr>
          <p:spPr bwMode="auto">
            <a:xfrm rot="2287658">
              <a:off x="1124956" y="3517998"/>
              <a:ext cx="1006556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72" name="71 CuadroTexto"/>
            <p:cNvSpPr txBox="1"/>
            <p:nvPr/>
          </p:nvSpPr>
          <p:spPr bwMode="auto">
            <a:xfrm>
              <a:off x="2402997" y="6074915"/>
              <a:ext cx="933525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73" name="72 Conector recto"/>
            <p:cNvCxnSpPr>
              <a:stCxn id="72" idx="0"/>
            </p:cNvCxnSpPr>
            <p:nvPr/>
          </p:nvCxnSpPr>
          <p:spPr bwMode="auto">
            <a:xfrm flipV="1">
              <a:off x="2869760" y="4860736"/>
              <a:ext cx="60330" cy="121417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73 CuadroTexto"/>
            <p:cNvSpPr txBox="1"/>
            <p:nvPr/>
          </p:nvSpPr>
          <p:spPr bwMode="auto">
            <a:xfrm rot="18529152">
              <a:off x="3519206" y="1202282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37959" name="7 Imagen" descr="norte2 copi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74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Las zonas mixtas corresponden en términos generales a aquellas áreas establecidas por un Plan Regulador Comunal, que buscan reconocer, o bien, proponer sectores que alberguen una mayor diversidad e intensidad de tipos de usos de suelo, en complemento a las áreas de predominio residencial. </a:t>
            </a:r>
          </a:p>
        </p:txBody>
      </p:sp>
      <p:graphicFrame>
        <p:nvGraphicFramePr>
          <p:cNvPr id="76" name="75 Tabla"/>
          <p:cNvGraphicFramePr>
            <a:graphicFrameLocks noGrp="1"/>
          </p:cNvGraphicFramePr>
          <p:nvPr/>
        </p:nvGraphicFramePr>
        <p:xfrm>
          <a:off x="6132513" y="1919288"/>
          <a:ext cx="2928937" cy="2270125"/>
        </p:xfrm>
        <a:graphic>
          <a:graphicData uri="http://schemas.openxmlformats.org/drawingml/2006/table">
            <a:tbl>
              <a:tblPr/>
              <a:tblGrid>
                <a:gridCol w="2928937"/>
              </a:tblGrid>
              <a:tr h="8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ZONAS MIXTAS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T="1079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ZMC-2. Zona Mixta Centro 2 (Reumén)</a:t>
                      </a:r>
                    </a:p>
                  </a:txBody>
                  <a:tcPr marT="1079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ZM-2.  Zona Mixta 2 (Ruta 5)</a:t>
                      </a:r>
                    </a:p>
                  </a:txBody>
                  <a:tcPr marT="1079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ZM-3.  Zona Mixta 3 (Nororiente de Paillaco)</a:t>
                      </a:r>
                    </a:p>
                  </a:txBody>
                  <a:tcPr marT="1079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ZM-4.	 Zona Mixta 4 (Sector oriente de Reumén)</a:t>
                      </a:r>
                    </a:p>
                  </a:txBody>
                  <a:tcPr marT="1079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ZM-5. 	Zona Mixta 5 (Zona de corredores viales de Reumén)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"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ZM-5A. Subzona Mixta 5 A</a:t>
                      </a:r>
                    </a:p>
                  </a:txBody>
                  <a:tcPr marT="1079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ZM-6. 	Zona Mixta 6 (Sector Estación de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Reumén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y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Pichirropulli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</a:txBody>
                  <a:tcPr marT="1079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7" name="37 CuadroTexto"/>
          <p:cNvSpPr txBox="1">
            <a:spLocks noChangeArrowheads="1"/>
          </p:cNvSpPr>
          <p:nvPr/>
        </p:nvSpPr>
        <p:spPr bwMode="auto">
          <a:xfrm>
            <a:off x="3427413" y="1255713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ZMC2</a:t>
            </a:r>
          </a:p>
        </p:txBody>
      </p:sp>
      <p:cxnSp>
        <p:nvCxnSpPr>
          <p:cNvPr id="78" name="77 Conector recto"/>
          <p:cNvCxnSpPr>
            <a:stCxn id="77" idx="2"/>
          </p:cNvCxnSpPr>
          <p:nvPr/>
        </p:nvCxnSpPr>
        <p:spPr>
          <a:xfrm>
            <a:off x="3802063" y="1531938"/>
            <a:ext cx="142875" cy="11795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41 CuadroTexto"/>
          <p:cNvSpPr txBox="1">
            <a:spLocks noChangeArrowheads="1"/>
          </p:cNvSpPr>
          <p:nvPr/>
        </p:nvSpPr>
        <p:spPr bwMode="auto">
          <a:xfrm>
            <a:off x="1647825" y="6105525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ZMC2</a:t>
            </a:r>
          </a:p>
        </p:txBody>
      </p:sp>
      <p:cxnSp>
        <p:nvCxnSpPr>
          <p:cNvPr id="80" name="79 Conector recto"/>
          <p:cNvCxnSpPr>
            <a:stCxn id="79" idx="0"/>
          </p:cNvCxnSpPr>
          <p:nvPr/>
        </p:nvCxnSpPr>
        <p:spPr>
          <a:xfrm flipV="1">
            <a:off x="2020888" y="4954588"/>
            <a:ext cx="227012" cy="11509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>
            <a:stCxn id="77" idx="2"/>
          </p:cNvCxnSpPr>
          <p:nvPr/>
        </p:nvCxnSpPr>
        <p:spPr>
          <a:xfrm flipH="1">
            <a:off x="2913063" y="1531938"/>
            <a:ext cx="889000" cy="258286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51 CuadroTexto"/>
          <p:cNvSpPr txBox="1">
            <a:spLocks noChangeArrowheads="1"/>
          </p:cNvSpPr>
          <p:nvPr/>
        </p:nvSpPr>
        <p:spPr bwMode="auto">
          <a:xfrm>
            <a:off x="4356100" y="5589588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ZM4</a:t>
            </a:r>
          </a:p>
        </p:txBody>
      </p:sp>
      <p:cxnSp>
        <p:nvCxnSpPr>
          <p:cNvPr id="83" name="82 Conector recto"/>
          <p:cNvCxnSpPr>
            <a:stCxn id="82" idx="0"/>
          </p:cNvCxnSpPr>
          <p:nvPr/>
        </p:nvCxnSpPr>
        <p:spPr>
          <a:xfrm flipH="1" flipV="1">
            <a:off x="3825875" y="4935538"/>
            <a:ext cx="904875" cy="6540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53 CuadroTexto"/>
          <p:cNvSpPr txBox="1">
            <a:spLocks noChangeArrowheads="1"/>
          </p:cNvSpPr>
          <p:nvPr/>
        </p:nvSpPr>
        <p:spPr bwMode="auto">
          <a:xfrm>
            <a:off x="4548188" y="1874838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ZM5</a:t>
            </a:r>
          </a:p>
        </p:txBody>
      </p:sp>
      <p:cxnSp>
        <p:nvCxnSpPr>
          <p:cNvPr id="85" name="84 Conector recto"/>
          <p:cNvCxnSpPr>
            <a:stCxn id="84" idx="2"/>
          </p:cNvCxnSpPr>
          <p:nvPr/>
        </p:nvCxnSpPr>
        <p:spPr>
          <a:xfrm flipH="1">
            <a:off x="4465638" y="2151063"/>
            <a:ext cx="457200" cy="110966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58 CuadroTexto"/>
          <p:cNvSpPr txBox="1">
            <a:spLocks noChangeArrowheads="1"/>
          </p:cNvSpPr>
          <p:nvPr/>
        </p:nvSpPr>
        <p:spPr bwMode="auto">
          <a:xfrm>
            <a:off x="1946275" y="1079500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ZM5</a:t>
            </a:r>
          </a:p>
        </p:txBody>
      </p:sp>
      <p:cxnSp>
        <p:nvCxnSpPr>
          <p:cNvPr id="87" name="86 Conector recto"/>
          <p:cNvCxnSpPr>
            <a:stCxn id="86" idx="2"/>
          </p:cNvCxnSpPr>
          <p:nvPr/>
        </p:nvCxnSpPr>
        <p:spPr>
          <a:xfrm>
            <a:off x="2320925" y="1355725"/>
            <a:ext cx="608013" cy="185578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35 CuadroTexto"/>
          <p:cNvSpPr txBox="1">
            <a:spLocks noChangeArrowheads="1"/>
          </p:cNvSpPr>
          <p:nvPr/>
        </p:nvSpPr>
        <p:spPr bwMode="auto">
          <a:xfrm>
            <a:off x="227013" y="1789113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ZM5-A</a:t>
            </a:r>
          </a:p>
        </p:txBody>
      </p:sp>
      <p:cxnSp>
        <p:nvCxnSpPr>
          <p:cNvPr id="89" name="88 Conector recto"/>
          <p:cNvCxnSpPr>
            <a:stCxn id="88" idx="2"/>
          </p:cNvCxnSpPr>
          <p:nvPr/>
        </p:nvCxnSpPr>
        <p:spPr>
          <a:xfrm>
            <a:off x="600075" y="2065338"/>
            <a:ext cx="193675" cy="11398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2" grpId="0" animBg="1"/>
      <p:bldP spid="75" grpId="0" animBg="1"/>
      <p:bldP spid="77" grpId="0" animBg="1"/>
      <p:bldP spid="79" grpId="0" animBg="1"/>
      <p:bldP spid="82" grpId="0" animBg="1"/>
      <p:bldP spid="84" grpId="0" animBg="1"/>
      <p:bldP spid="86" grpId="0" animBg="1"/>
      <p:bldP spid="8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31" descr="C:\Proyectos\358_Paillaco\Planos\Etapa 5\00_Esquemas2\Reumen_ Proy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6488113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Propuesta por zonas </a:t>
            </a:r>
          </a:p>
        </p:txBody>
      </p:sp>
      <p:sp>
        <p:nvSpPr>
          <p:cNvPr id="38" name="37 CuadroTexto"/>
          <p:cNvSpPr txBox="1">
            <a:spLocks noChangeArrowheads="1"/>
          </p:cNvSpPr>
          <p:nvPr/>
        </p:nvSpPr>
        <p:spPr bwMode="auto">
          <a:xfrm>
            <a:off x="130175" y="531813"/>
            <a:ext cx="2274888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2. Zonas Preferentemente Residenciales</a:t>
            </a:r>
          </a:p>
        </p:txBody>
      </p:sp>
      <p:sp>
        <p:nvSpPr>
          <p:cNvPr id="17414" name="37 CuadroTexto"/>
          <p:cNvSpPr txBox="1">
            <a:spLocks noChangeArrowheads="1"/>
          </p:cNvSpPr>
          <p:nvPr/>
        </p:nvSpPr>
        <p:spPr bwMode="auto">
          <a:xfrm>
            <a:off x="4629150" y="528638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ZH4</a:t>
            </a:r>
          </a:p>
        </p:txBody>
      </p:sp>
      <p:cxnSp>
        <p:nvCxnSpPr>
          <p:cNvPr id="40" name="39 Conector recto"/>
          <p:cNvCxnSpPr>
            <a:stCxn id="17414" idx="2"/>
          </p:cNvCxnSpPr>
          <p:nvPr/>
        </p:nvCxnSpPr>
        <p:spPr>
          <a:xfrm flipH="1">
            <a:off x="4370388" y="804863"/>
            <a:ext cx="631825" cy="7588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40 CuadroTexto"/>
          <p:cNvSpPr txBox="1">
            <a:spLocks noChangeArrowheads="1"/>
          </p:cNvSpPr>
          <p:nvPr/>
        </p:nvSpPr>
        <p:spPr bwMode="auto">
          <a:xfrm>
            <a:off x="1631950" y="6248400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ZH4</a:t>
            </a:r>
          </a:p>
        </p:txBody>
      </p:sp>
      <p:cxnSp>
        <p:nvCxnSpPr>
          <p:cNvPr id="42" name="41 Conector recto"/>
          <p:cNvCxnSpPr>
            <a:stCxn id="17416" idx="0"/>
          </p:cNvCxnSpPr>
          <p:nvPr/>
        </p:nvCxnSpPr>
        <p:spPr>
          <a:xfrm flipH="1" flipV="1">
            <a:off x="1541463" y="5072063"/>
            <a:ext cx="465137" cy="11763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8" name="45 CuadroTexto"/>
          <p:cNvSpPr txBox="1">
            <a:spLocks noChangeArrowheads="1"/>
          </p:cNvSpPr>
          <p:nvPr/>
        </p:nvSpPr>
        <p:spPr bwMode="auto">
          <a:xfrm>
            <a:off x="1116013" y="1196975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ZH5</a:t>
            </a:r>
          </a:p>
        </p:txBody>
      </p:sp>
      <p:cxnSp>
        <p:nvCxnSpPr>
          <p:cNvPr id="44" name="43 Conector recto"/>
          <p:cNvCxnSpPr>
            <a:stCxn id="17418" idx="2"/>
          </p:cNvCxnSpPr>
          <p:nvPr/>
        </p:nvCxnSpPr>
        <p:spPr>
          <a:xfrm>
            <a:off x="1490663" y="1473200"/>
            <a:ext cx="720725" cy="8985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0" name="49 CuadroTexto"/>
          <p:cNvSpPr txBox="1">
            <a:spLocks noChangeArrowheads="1"/>
          </p:cNvSpPr>
          <p:nvPr/>
        </p:nvSpPr>
        <p:spPr bwMode="auto">
          <a:xfrm>
            <a:off x="165100" y="4521200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ZH5</a:t>
            </a:r>
          </a:p>
        </p:txBody>
      </p:sp>
      <p:cxnSp>
        <p:nvCxnSpPr>
          <p:cNvPr id="46" name="45 Conector recto"/>
          <p:cNvCxnSpPr>
            <a:stCxn id="17420" idx="0"/>
          </p:cNvCxnSpPr>
          <p:nvPr/>
        </p:nvCxnSpPr>
        <p:spPr>
          <a:xfrm flipV="1">
            <a:off x="539750" y="4040188"/>
            <a:ext cx="673100" cy="4810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925" name="4 Grupo"/>
          <p:cNvGrpSpPr>
            <a:grpSpLocks/>
          </p:cNvGrpSpPr>
          <p:nvPr/>
        </p:nvGrpSpPr>
        <p:grpSpPr bwMode="auto">
          <a:xfrm>
            <a:off x="265113" y="746125"/>
            <a:ext cx="5757862" cy="5934075"/>
            <a:chOff x="193019" y="778558"/>
            <a:chExt cx="5758326" cy="5932808"/>
          </a:xfrm>
        </p:grpSpPr>
        <p:sp>
          <p:nvSpPr>
            <p:cNvPr id="56" name="55 CuadroTexto"/>
            <p:cNvSpPr txBox="1"/>
            <p:nvPr/>
          </p:nvSpPr>
          <p:spPr bwMode="auto">
            <a:xfrm>
              <a:off x="3858851" y="2060984"/>
              <a:ext cx="576309" cy="230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57" name="56 Conector recto"/>
            <p:cNvCxnSpPr>
              <a:stCxn id="56" idx="2"/>
            </p:cNvCxnSpPr>
            <p:nvPr/>
          </p:nvCxnSpPr>
          <p:spPr bwMode="auto">
            <a:xfrm flipH="1">
              <a:off x="3798522" y="2291123"/>
              <a:ext cx="349278" cy="936425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57 CuadroTexto"/>
            <p:cNvSpPr txBox="1"/>
            <p:nvPr/>
          </p:nvSpPr>
          <p:spPr bwMode="auto">
            <a:xfrm>
              <a:off x="3925532" y="3879871"/>
              <a:ext cx="1009731" cy="319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59" name="58 Conector recto"/>
            <p:cNvCxnSpPr>
              <a:stCxn id="58" idx="1"/>
            </p:cNvCxnSpPr>
            <p:nvPr/>
          </p:nvCxnSpPr>
          <p:spPr bwMode="auto">
            <a:xfrm flipH="1">
              <a:off x="3498460" y="4038587"/>
              <a:ext cx="427071" cy="26981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59 CuadroTexto"/>
            <p:cNvSpPr txBox="1"/>
            <p:nvPr/>
          </p:nvSpPr>
          <p:spPr bwMode="auto">
            <a:xfrm>
              <a:off x="2109285" y="1714983"/>
              <a:ext cx="1125629" cy="317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61" name="60 Conector recto"/>
            <p:cNvCxnSpPr/>
            <p:nvPr/>
          </p:nvCxnSpPr>
          <p:spPr bwMode="auto">
            <a:xfrm>
              <a:off x="2549059" y="1972103"/>
              <a:ext cx="282598" cy="90944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61 CuadroTexto"/>
            <p:cNvSpPr txBox="1"/>
            <p:nvPr/>
          </p:nvSpPr>
          <p:spPr bwMode="auto">
            <a:xfrm rot="19408810">
              <a:off x="3728666" y="5119444"/>
              <a:ext cx="960515" cy="231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Collileufu </a:t>
              </a:r>
            </a:p>
          </p:txBody>
        </p:sp>
        <p:sp>
          <p:nvSpPr>
            <p:cNvPr id="63" name="62 CuadroTexto"/>
            <p:cNvSpPr txBox="1"/>
            <p:nvPr/>
          </p:nvSpPr>
          <p:spPr bwMode="auto">
            <a:xfrm rot="4710772">
              <a:off x="5568804" y="5566987"/>
              <a:ext cx="519001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64" name="63 CuadroTexto"/>
            <p:cNvSpPr txBox="1"/>
            <p:nvPr/>
          </p:nvSpPr>
          <p:spPr bwMode="auto">
            <a:xfrm rot="19809430">
              <a:off x="193019" y="3564026"/>
              <a:ext cx="53820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65" name="64 CuadroTexto"/>
            <p:cNvSpPr txBox="1"/>
            <p:nvPr/>
          </p:nvSpPr>
          <p:spPr bwMode="auto">
            <a:xfrm rot="18596448">
              <a:off x="3593793" y="915019"/>
              <a:ext cx="519002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T-620</a:t>
              </a:r>
            </a:p>
          </p:txBody>
        </p:sp>
        <p:sp>
          <p:nvSpPr>
            <p:cNvPr id="66" name="65 CuadroTexto"/>
            <p:cNvSpPr txBox="1"/>
            <p:nvPr/>
          </p:nvSpPr>
          <p:spPr bwMode="auto">
            <a:xfrm rot="18529152">
              <a:off x="223291" y="5270177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67" name="66 CuadroTexto"/>
            <p:cNvSpPr txBox="1"/>
            <p:nvPr/>
          </p:nvSpPr>
          <p:spPr bwMode="auto">
            <a:xfrm rot="2287658">
              <a:off x="3912831" y="3265640"/>
              <a:ext cx="80651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68" name="67 CuadroTexto"/>
            <p:cNvSpPr txBox="1"/>
            <p:nvPr/>
          </p:nvSpPr>
          <p:spPr bwMode="auto">
            <a:xfrm rot="2287658">
              <a:off x="3444481" y="3573549"/>
              <a:ext cx="754123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69" name="68 CuadroTexto"/>
            <p:cNvSpPr txBox="1"/>
            <p:nvPr/>
          </p:nvSpPr>
          <p:spPr bwMode="auto">
            <a:xfrm rot="18450081">
              <a:off x="1911798" y="3258460"/>
              <a:ext cx="1168151" cy="2556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70" name="69 CuadroTexto"/>
            <p:cNvSpPr txBox="1"/>
            <p:nvPr/>
          </p:nvSpPr>
          <p:spPr bwMode="auto">
            <a:xfrm rot="18450081">
              <a:off x="1590321" y="2795803"/>
              <a:ext cx="1293537" cy="2556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71" name="70 CuadroTexto"/>
            <p:cNvSpPr txBox="1"/>
            <p:nvPr/>
          </p:nvSpPr>
          <p:spPr bwMode="auto">
            <a:xfrm rot="2287658">
              <a:off x="2661780" y="3510063"/>
              <a:ext cx="487402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72" name="71 CuadroTexto"/>
            <p:cNvSpPr txBox="1"/>
            <p:nvPr/>
          </p:nvSpPr>
          <p:spPr bwMode="auto">
            <a:xfrm rot="2287658">
              <a:off x="2169615" y="4148101"/>
              <a:ext cx="666804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73" name="72 CuadroTexto"/>
            <p:cNvSpPr txBox="1"/>
            <p:nvPr/>
          </p:nvSpPr>
          <p:spPr bwMode="auto">
            <a:xfrm rot="2287658">
              <a:off x="1947347" y="4722654"/>
              <a:ext cx="766825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74" name="73 CuadroTexto"/>
            <p:cNvSpPr txBox="1"/>
            <p:nvPr/>
          </p:nvSpPr>
          <p:spPr bwMode="auto">
            <a:xfrm rot="2287658">
              <a:off x="1496461" y="4867085"/>
              <a:ext cx="458825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75" name="74 CuadroTexto"/>
            <p:cNvSpPr txBox="1"/>
            <p:nvPr/>
          </p:nvSpPr>
          <p:spPr bwMode="auto">
            <a:xfrm rot="2287658">
              <a:off x="2410935" y="3716394"/>
              <a:ext cx="698556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76" name="75 CuadroTexto"/>
            <p:cNvSpPr txBox="1"/>
            <p:nvPr/>
          </p:nvSpPr>
          <p:spPr bwMode="auto">
            <a:xfrm rot="18450081">
              <a:off x="2973835" y="3148957"/>
              <a:ext cx="58883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77" name="76 CuadroTexto"/>
            <p:cNvSpPr txBox="1"/>
            <p:nvPr/>
          </p:nvSpPr>
          <p:spPr bwMode="auto">
            <a:xfrm rot="18450081">
              <a:off x="2604774" y="4322662"/>
              <a:ext cx="1011021" cy="185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78" name="77 CuadroTexto"/>
            <p:cNvSpPr txBox="1"/>
            <p:nvPr/>
          </p:nvSpPr>
          <p:spPr bwMode="auto">
            <a:xfrm rot="18450081">
              <a:off x="3053213" y="4856742"/>
              <a:ext cx="5602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79" name="78 CuadroTexto"/>
            <p:cNvSpPr txBox="1"/>
            <p:nvPr/>
          </p:nvSpPr>
          <p:spPr bwMode="auto">
            <a:xfrm rot="18450081">
              <a:off x="4096302" y="4285364"/>
              <a:ext cx="6840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80" name="79 CuadroTexto"/>
            <p:cNvSpPr txBox="1"/>
            <p:nvPr/>
          </p:nvSpPr>
          <p:spPr bwMode="auto">
            <a:xfrm rot="2287658">
              <a:off x="3989037" y="2632362"/>
              <a:ext cx="96845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81" name="80 CuadroTexto"/>
            <p:cNvSpPr txBox="1"/>
            <p:nvPr/>
          </p:nvSpPr>
          <p:spPr bwMode="auto">
            <a:xfrm rot="2287658">
              <a:off x="1124956" y="3517998"/>
              <a:ext cx="1006556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82" name="81 CuadroTexto"/>
            <p:cNvSpPr txBox="1"/>
            <p:nvPr/>
          </p:nvSpPr>
          <p:spPr bwMode="auto">
            <a:xfrm>
              <a:off x="2402997" y="6074915"/>
              <a:ext cx="933525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83" name="82 Conector recto"/>
            <p:cNvCxnSpPr>
              <a:stCxn id="82" idx="0"/>
            </p:cNvCxnSpPr>
            <p:nvPr/>
          </p:nvCxnSpPr>
          <p:spPr bwMode="auto">
            <a:xfrm flipV="1">
              <a:off x="2869760" y="4860736"/>
              <a:ext cx="60330" cy="121417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CuadroTexto"/>
            <p:cNvSpPr txBox="1"/>
            <p:nvPr/>
          </p:nvSpPr>
          <p:spPr bwMode="auto">
            <a:xfrm rot="18529152">
              <a:off x="3519206" y="1202282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38966" name="7 Imagen" descr="norte2 copi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2" name="51 Tabla"/>
          <p:cNvGraphicFramePr>
            <a:graphicFrameLocks noGrp="1"/>
          </p:cNvGraphicFramePr>
          <p:nvPr/>
        </p:nvGraphicFramePr>
        <p:xfrm>
          <a:off x="6132513" y="1665288"/>
          <a:ext cx="2928937" cy="763893"/>
        </p:xfrm>
        <a:graphic>
          <a:graphicData uri="http://schemas.openxmlformats.org/drawingml/2006/table">
            <a:tbl>
              <a:tblPr/>
              <a:tblGrid>
                <a:gridCol w="2928937"/>
              </a:tblGrid>
              <a:tr h="193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ZONAS PREF. RESIDENCIALES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T="1079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93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ZH-4. Zona Residencial 4 (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Reumén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</a:txBody>
                  <a:tcPr marT="1079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6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ZH-5. Zona Residencial 5 (Sector poniente de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Reumén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</a:txBody>
                  <a:tcPr marT="1079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3" name="52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16998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Estas zonas están orientadas al desarrollo de usos residenciales (principalmente, del tipo vivienda), combinados en menor grado con algunos tipos de equipamiento de tipo básico y actividades productivas compatibles con el uso residencial (en casos puntuales). 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6" grpId="0" animBg="1"/>
      <p:bldP spid="17418" grpId="0" animBg="1"/>
      <p:bldP spid="17420" grpId="0" animBg="1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80" descr="C:\Proyectos\358_Paillaco\Planos\Etapa 5\00_Esquemas2\Reumen_ Proy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6488113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8" name="4 Grupo"/>
          <p:cNvGrpSpPr>
            <a:grpSpLocks/>
          </p:cNvGrpSpPr>
          <p:nvPr/>
        </p:nvGrpSpPr>
        <p:grpSpPr bwMode="auto">
          <a:xfrm>
            <a:off x="265113" y="746125"/>
            <a:ext cx="5757862" cy="5934075"/>
            <a:chOff x="193019" y="778558"/>
            <a:chExt cx="5758326" cy="5932808"/>
          </a:xfrm>
        </p:grpSpPr>
        <p:sp>
          <p:nvSpPr>
            <p:cNvPr id="4" name="3 CuadroTexto"/>
            <p:cNvSpPr txBox="1"/>
            <p:nvPr/>
          </p:nvSpPr>
          <p:spPr bwMode="auto">
            <a:xfrm>
              <a:off x="3858851" y="2060984"/>
              <a:ext cx="576309" cy="230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5" name="4 Conector recto"/>
            <p:cNvCxnSpPr>
              <a:stCxn id="4" idx="2"/>
            </p:cNvCxnSpPr>
            <p:nvPr/>
          </p:nvCxnSpPr>
          <p:spPr bwMode="auto">
            <a:xfrm flipH="1">
              <a:off x="3685800" y="2291123"/>
              <a:ext cx="460412" cy="945948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CuadroTexto"/>
            <p:cNvSpPr txBox="1"/>
            <p:nvPr/>
          </p:nvSpPr>
          <p:spPr bwMode="auto">
            <a:xfrm>
              <a:off x="3925532" y="3879871"/>
              <a:ext cx="1009731" cy="319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7" name="6 Conector recto"/>
            <p:cNvCxnSpPr>
              <a:stCxn id="6" idx="1"/>
            </p:cNvCxnSpPr>
            <p:nvPr/>
          </p:nvCxnSpPr>
          <p:spPr bwMode="auto">
            <a:xfrm flipH="1">
              <a:off x="3498460" y="4038587"/>
              <a:ext cx="427071" cy="26981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 bwMode="auto">
            <a:xfrm>
              <a:off x="2109285" y="1714983"/>
              <a:ext cx="1125629" cy="317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9" name="8 Conector recto"/>
            <p:cNvCxnSpPr/>
            <p:nvPr/>
          </p:nvCxnSpPr>
          <p:spPr bwMode="auto">
            <a:xfrm>
              <a:off x="2528419" y="1940360"/>
              <a:ext cx="204805" cy="88722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 bwMode="auto">
            <a:xfrm rot="19408810">
              <a:off x="3728666" y="5119444"/>
              <a:ext cx="960515" cy="231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Collileufu 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4710772">
              <a:off x="5568804" y="5566987"/>
              <a:ext cx="519001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9809430">
              <a:off x="193019" y="3564026"/>
              <a:ext cx="53820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8596448">
              <a:off x="3593793" y="915019"/>
              <a:ext cx="519002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T-620</a:t>
              </a:r>
            </a:p>
          </p:txBody>
        </p:sp>
        <p:sp>
          <p:nvSpPr>
            <p:cNvPr id="14" name="13 CuadroTexto"/>
            <p:cNvSpPr txBox="1"/>
            <p:nvPr/>
          </p:nvSpPr>
          <p:spPr bwMode="auto">
            <a:xfrm rot="18529152">
              <a:off x="223291" y="5270177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15" name="14 CuadroTexto"/>
            <p:cNvSpPr txBox="1"/>
            <p:nvPr/>
          </p:nvSpPr>
          <p:spPr bwMode="auto">
            <a:xfrm rot="2287658">
              <a:off x="3912831" y="3265640"/>
              <a:ext cx="80651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2287658">
              <a:off x="3444481" y="3573549"/>
              <a:ext cx="754123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17" name="16 CuadroTexto"/>
            <p:cNvSpPr txBox="1"/>
            <p:nvPr/>
          </p:nvSpPr>
          <p:spPr bwMode="auto">
            <a:xfrm rot="18450081">
              <a:off x="1911798" y="3258460"/>
              <a:ext cx="1168151" cy="2556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18" name="17 CuadroTexto"/>
            <p:cNvSpPr txBox="1"/>
            <p:nvPr/>
          </p:nvSpPr>
          <p:spPr bwMode="auto">
            <a:xfrm rot="18450081">
              <a:off x="1590321" y="2795803"/>
              <a:ext cx="1293537" cy="2556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19" name="18 CuadroTexto"/>
            <p:cNvSpPr txBox="1"/>
            <p:nvPr/>
          </p:nvSpPr>
          <p:spPr bwMode="auto">
            <a:xfrm rot="2287658">
              <a:off x="2661780" y="3510063"/>
              <a:ext cx="487402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20" name="19 CuadroTexto"/>
            <p:cNvSpPr txBox="1"/>
            <p:nvPr/>
          </p:nvSpPr>
          <p:spPr bwMode="auto">
            <a:xfrm rot="2287658">
              <a:off x="2169615" y="4148101"/>
              <a:ext cx="666804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21" name="20 CuadroTexto"/>
            <p:cNvSpPr txBox="1"/>
            <p:nvPr/>
          </p:nvSpPr>
          <p:spPr bwMode="auto">
            <a:xfrm rot="2287658">
              <a:off x="1947347" y="4722654"/>
              <a:ext cx="766825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22" name="21 CuadroTexto"/>
            <p:cNvSpPr txBox="1"/>
            <p:nvPr/>
          </p:nvSpPr>
          <p:spPr bwMode="auto">
            <a:xfrm rot="2287658">
              <a:off x="1496461" y="4867085"/>
              <a:ext cx="458825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23" name="22 CuadroTexto"/>
            <p:cNvSpPr txBox="1"/>
            <p:nvPr/>
          </p:nvSpPr>
          <p:spPr bwMode="auto">
            <a:xfrm rot="2287658">
              <a:off x="2410935" y="3716394"/>
              <a:ext cx="698556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24" name="23 CuadroTexto"/>
            <p:cNvSpPr txBox="1"/>
            <p:nvPr/>
          </p:nvSpPr>
          <p:spPr bwMode="auto">
            <a:xfrm rot="18450081">
              <a:off x="2973835" y="3148957"/>
              <a:ext cx="58883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25" name="24 CuadroTexto"/>
            <p:cNvSpPr txBox="1"/>
            <p:nvPr/>
          </p:nvSpPr>
          <p:spPr bwMode="auto">
            <a:xfrm rot="18450081">
              <a:off x="2604774" y="4322662"/>
              <a:ext cx="1011021" cy="185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26" name="25 CuadroTexto"/>
            <p:cNvSpPr txBox="1"/>
            <p:nvPr/>
          </p:nvSpPr>
          <p:spPr bwMode="auto">
            <a:xfrm rot="18450081">
              <a:off x="3053213" y="4856742"/>
              <a:ext cx="5602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27" name="26 CuadroTexto"/>
            <p:cNvSpPr txBox="1"/>
            <p:nvPr/>
          </p:nvSpPr>
          <p:spPr bwMode="auto">
            <a:xfrm rot="18450081">
              <a:off x="4096302" y="4285364"/>
              <a:ext cx="6840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28" name="27 CuadroTexto"/>
            <p:cNvSpPr txBox="1"/>
            <p:nvPr/>
          </p:nvSpPr>
          <p:spPr bwMode="auto">
            <a:xfrm rot="2287658">
              <a:off x="3989037" y="2632362"/>
              <a:ext cx="96845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29" name="28 CuadroTexto"/>
            <p:cNvSpPr txBox="1"/>
            <p:nvPr/>
          </p:nvSpPr>
          <p:spPr bwMode="auto">
            <a:xfrm rot="2287658">
              <a:off x="1124956" y="3517998"/>
              <a:ext cx="1006556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30" name="29 CuadroTexto"/>
            <p:cNvSpPr txBox="1"/>
            <p:nvPr/>
          </p:nvSpPr>
          <p:spPr bwMode="auto">
            <a:xfrm>
              <a:off x="2402997" y="6074915"/>
              <a:ext cx="933525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31" name="30 Conector recto"/>
            <p:cNvCxnSpPr>
              <a:stCxn id="30" idx="0"/>
            </p:cNvCxnSpPr>
            <p:nvPr/>
          </p:nvCxnSpPr>
          <p:spPr bwMode="auto">
            <a:xfrm flipV="1">
              <a:off x="2869760" y="4860736"/>
              <a:ext cx="60330" cy="121417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 bwMode="auto">
            <a:xfrm rot="18529152">
              <a:off x="3519206" y="1202282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39980" name="7 Imagen" descr="norte2 copia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36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Propuesta por zonas </a:t>
            </a:r>
          </a:p>
        </p:txBody>
      </p:sp>
      <p:sp>
        <p:nvSpPr>
          <p:cNvPr id="40" name="39 CuadroTexto"/>
          <p:cNvSpPr txBox="1">
            <a:spLocks noChangeArrowheads="1"/>
          </p:cNvSpPr>
          <p:nvPr/>
        </p:nvSpPr>
        <p:spPr bwMode="auto">
          <a:xfrm>
            <a:off x="130175" y="531813"/>
            <a:ext cx="2274888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3. Zonas de Equipamiento</a:t>
            </a:r>
          </a:p>
        </p:txBody>
      </p:sp>
      <p:sp>
        <p:nvSpPr>
          <p:cNvPr id="19499" name="37 CuadroTexto"/>
          <p:cNvSpPr txBox="1">
            <a:spLocks noChangeArrowheads="1"/>
          </p:cNvSpPr>
          <p:nvPr/>
        </p:nvSpPr>
        <p:spPr bwMode="auto">
          <a:xfrm>
            <a:off x="5500688" y="4595813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ZEQ-1</a:t>
            </a:r>
          </a:p>
        </p:txBody>
      </p:sp>
      <p:cxnSp>
        <p:nvCxnSpPr>
          <p:cNvPr id="44" name="43 Conector recto"/>
          <p:cNvCxnSpPr>
            <a:stCxn id="19499" idx="1"/>
          </p:cNvCxnSpPr>
          <p:nvPr/>
        </p:nvCxnSpPr>
        <p:spPr>
          <a:xfrm flipH="1" flipV="1">
            <a:off x="4487863" y="3865563"/>
            <a:ext cx="1012825" cy="86836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>
            <a:stCxn id="19499" idx="1"/>
          </p:cNvCxnSpPr>
          <p:nvPr/>
        </p:nvCxnSpPr>
        <p:spPr>
          <a:xfrm flipH="1" flipV="1">
            <a:off x="3435350" y="3449638"/>
            <a:ext cx="2065338" cy="12842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>
            <a:stCxn id="19499" idx="1"/>
          </p:cNvCxnSpPr>
          <p:nvPr/>
        </p:nvCxnSpPr>
        <p:spPr>
          <a:xfrm flipH="1" flipV="1">
            <a:off x="3506788" y="3810000"/>
            <a:ext cx="1993900" cy="9239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03" name="47 CuadroTexto"/>
          <p:cNvSpPr txBox="1">
            <a:spLocks noChangeArrowheads="1"/>
          </p:cNvSpPr>
          <p:nvPr/>
        </p:nvSpPr>
        <p:spPr bwMode="auto">
          <a:xfrm>
            <a:off x="4370388" y="5610225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ZEQ-1</a:t>
            </a:r>
          </a:p>
        </p:txBody>
      </p:sp>
      <p:cxnSp>
        <p:nvCxnSpPr>
          <p:cNvPr id="48" name="47 Conector recto"/>
          <p:cNvCxnSpPr>
            <a:stCxn id="19503" idx="1"/>
          </p:cNvCxnSpPr>
          <p:nvPr/>
        </p:nvCxnSpPr>
        <p:spPr>
          <a:xfrm flipH="1" flipV="1">
            <a:off x="3506788" y="4386263"/>
            <a:ext cx="863600" cy="13620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"/>
          <p:cNvCxnSpPr>
            <a:stCxn id="19503" idx="1"/>
          </p:cNvCxnSpPr>
          <p:nvPr/>
        </p:nvCxnSpPr>
        <p:spPr>
          <a:xfrm flipH="1" flipV="1">
            <a:off x="2930525" y="4962525"/>
            <a:ext cx="1439863" cy="78581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06203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Este tipo de zonas corresponden a las destinadas de forma preferente o exclusiva para usos de equipamientos: comercio, culto, cultura, deporte, educación, esparcimiento, salud, seguridad, servicios y social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6169025" y="1655763"/>
          <a:ext cx="5803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Documento" r:id="rId5" imgW="5803900" imgH="609600" progId="Word.Document.12">
                  <p:link updateAutomatic="1"/>
                </p:oleObj>
              </mc:Choice>
              <mc:Fallback>
                <p:oleObj name="Documento" r:id="rId5" imgW="5803900" imgH="609600" progId="Word.Document.12">
                  <p:link updateAutomatic="1"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1655763"/>
                        <a:ext cx="58039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9" grpId="0" animBg="1"/>
      <p:bldP spid="19503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1. </a:t>
            </a:r>
            <a:r>
              <a:rPr lang="es-ES" sz="2000" b="1">
                <a:latin typeface="Trebuchet MS" charset="0"/>
                <a:cs typeface="Trebuchet MS" charset="0"/>
              </a:rPr>
              <a:t>OBJETIVO DE LA PRESENTACIÓN</a:t>
            </a:r>
            <a:endParaRPr lang="es-ES" sz="2000" b="1">
              <a:latin typeface="Trebuchet MS" charset="0"/>
            </a:endParaRPr>
          </a:p>
        </p:txBody>
      </p:sp>
      <p:sp>
        <p:nvSpPr>
          <p:cNvPr id="62467" name="5 Rectángulo"/>
          <p:cNvSpPr>
            <a:spLocks noChangeArrowheads="1"/>
          </p:cNvSpPr>
          <p:nvPr/>
        </p:nvSpPr>
        <p:spPr bwMode="auto">
          <a:xfrm>
            <a:off x="250825" y="942975"/>
            <a:ext cx="86423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L" sz="2400">
                <a:solidFill>
                  <a:srgbClr val="000000"/>
                </a:solidFill>
                <a:latin typeface="Arial Narrow" charset="0"/>
                <a:ea typeface="ヒラギノ角ゴ Pro W3" charset="0"/>
                <a:cs typeface="ヒラギノ角ゴ Pro W3" charset="0"/>
              </a:rPr>
              <a:t> </a:t>
            </a:r>
            <a:r>
              <a:rPr lang="es-CL" sz="2000" b="1">
                <a:solidFill>
                  <a:srgbClr val="006DB8"/>
                </a:solidFill>
                <a:latin typeface="Trebuchet MS" charset="0"/>
                <a:cs typeface="Trebuchet MS" charset="0"/>
              </a:rPr>
              <a:t>¿Para que esta Actividad?</a:t>
            </a:r>
          </a:p>
          <a:p>
            <a:pPr algn="just">
              <a:spcBef>
                <a:spcPct val="20000"/>
              </a:spcBef>
            </a:pPr>
            <a:r>
              <a:rPr lang="es-CL" sz="2000">
                <a:latin typeface="Trebuchet MS" charset="0"/>
                <a:cs typeface="Trebuchet MS" charset="0"/>
              </a:rPr>
              <a:t>Consultar la opinión del Consejo Económico y Social comunal (COSOC), en sesión citada expresamente para este efecto </a:t>
            </a:r>
            <a:r>
              <a:rPr lang="es-CL" sz="2000" i="1">
                <a:latin typeface="Trebuchet MS" charset="0"/>
                <a:cs typeface="Trebuchet MS" charset="0"/>
              </a:rPr>
              <a:t>(numeral 3 art 2.1.11 OGUC)</a:t>
            </a:r>
          </a:p>
          <a:p>
            <a:pPr algn="just"/>
            <a:endParaRPr lang="es-CL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algn="just"/>
            <a:endParaRPr lang="es-CL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r>
              <a:rPr lang="es-CL" sz="2000" b="1">
                <a:solidFill>
                  <a:srgbClr val="006DB8"/>
                </a:solidFill>
                <a:latin typeface="Trebuchet MS" charset="0"/>
              </a:rPr>
              <a:t>¿Qué finalidad tiene?</a:t>
            </a:r>
          </a:p>
          <a:p>
            <a:endParaRPr lang="es-CL" sz="2000" b="1">
              <a:solidFill>
                <a:srgbClr val="006DB8"/>
              </a:solidFill>
              <a:latin typeface="Trebuchet MS" charset="0"/>
              <a:cs typeface="Trebuchet MS" charset="0"/>
            </a:endParaRPr>
          </a:p>
          <a:p>
            <a:pPr algn="just"/>
            <a:r>
              <a:rPr lang="es-CL" sz="2000">
                <a:latin typeface="Trebuchet MS" charset="0"/>
                <a:cs typeface="Trebuchet MS" charset="0"/>
              </a:rPr>
              <a:t>Informar para que junto a vecinos puedan opinar y emitir observaciones en plazo estipulado por la Ley acerca del Plan Regulador Comunal. </a:t>
            </a:r>
          </a:p>
          <a:p>
            <a:pPr algn="just"/>
            <a:endParaRPr lang="es-CL">
              <a:solidFill>
                <a:srgbClr val="00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  <a:p>
            <a:pPr algn="just"/>
            <a:endParaRPr lang="es-CL">
              <a:solidFill>
                <a:srgbClr val="00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44" descr="C:\Proyectos\358_Paillaco\Planos\Etapa 5\00_Esquemas2\Reumen_ Proy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6488113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2" name="4 Grupo"/>
          <p:cNvGrpSpPr>
            <a:grpSpLocks/>
          </p:cNvGrpSpPr>
          <p:nvPr/>
        </p:nvGrpSpPr>
        <p:grpSpPr bwMode="auto">
          <a:xfrm>
            <a:off x="265113" y="746125"/>
            <a:ext cx="5757862" cy="5934075"/>
            <a:chOff x="193019" y="778558"/>
            <a:chExt cx="5758326" cy="5932808"/>
          </a:xfrm>
        </p:grpSpPr>
        <p:sp>
          <p:nvSpPr>
            <p:cNvPr id="4" name="3 CuadroTexto"/>
            <p:cNvSpPr txBox="1"/>
            <p:nvPr/>
          </p:nvSpPr>
          <p:spPr bwMode="auto">
            <a:xfrm>
              <a:off x="3858851" y="2060984"/>
              <a:ext cx="576309" cy="230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5" name="4 Conector recto"/>
            <p:cNvCxnSpPr>
              <a:stCxn id="4" idx="2"/>
            </p:cNvCxnSpPr>
            <p:nvPr/>
          </p:nvCxnSpPr>
          <p:spPr bwMode="auto">
            <a:xfrm flipH="1">
              <a:off x="3685800" y="2291123"/>
              <a:ext cx="460412" cy="945948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CuadroTexto"/>
            <p:cNvSpPr txBox="1"/>
            <p:nvPr/>
          </p:nvSpPr>
          <p:spPr bwMode="auto">
            <a:xfrm>
              <a:off x="3925532" y="3879871"/>
              <a:ext cx="1009731" cy="319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7" name="6 Conector recto"/>
            <p:cNvCxnSpPr>
              <a:stCxn id="6" idx="1"/>
            </p:cNvCxnSpPr>
            <p:nvPr/>
          </p:nvCxnSpPr>
          <p:spPr bwMode="auto">
            <a:xfrm flipH="1">
              <a:off x="3498460" y="4038587"/>
              <a:ext cx="427071" cy="26981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 bwMode="auto">
            <a:xfrm>
              <a:off x="2109285" y="1714983"/>
              <a:ext cx="1125629" cy="317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9" name="8 Conector recto"/>
            <p:cNvCxnSpPr/>
            <p:nvPr/>
          </p:nvCxnSpPr>
          <p:spPr bwMode="auto">
            <a:xfrm>
              <a:off x="2528419" y="1940360"/>
              <a:ext cx="204805" cy="88722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 bwMode="auto">
            <a:xfrm rot="19408810">
              <a:off x="3728666" y="5119444"/>
              <a:ext cx="960515" cy="231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Collileufu 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4710772">
              <a:off x="5568804" y="5566987"/>
              <a:ext cx="519001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9809430">
              <a:off x="193019" y="3564026"/>
              <a:ext cx="53820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8596448">
              <a:off x="3593793" y="915019"/>
              <a:ext cx="519002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T-620</a:t>
              </a:r>
            </a:p>
          </p:txBody>
        </p:sp>
        <p:sp>
          <p:nvSpPr>
            <p:cNvPr id="14" name="13 CuadroTexto"/>
            <p:cNvSpPr txBox="1"/>
            <p:nvPr/>
          </p:nvSpPr>
          <p:spPr bwMode="auto">
            <a:xfrm rot="18529152">
              <a:off x="223291" y="5270177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15" name="14 CuadroTexto"/>
            <p:cNvSpPr txBox="1"/>
            <p:nvPr/>
          </p:nvSpPr>
          <p:spPr bwMode="auto">
            <a:xfrm rot="2287658">
              <a:off x="3912831" y="3265640"/>
              <a:ext cx="80651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2287658">
              <a:off x="3444481" y="3573549"/>
              <a:ext cx="754123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17" name="16 CuadroTexto"/>
            <p:cNvSpPr txBox="1"/>
            <p:nvPr/>
          </p:nvSpPr>
          <p:spPr bwMode="auto">
            <a:xfrm rot="18450081">
              <a:off x="1911798" y="3258460"/>
              <a:ext cx="1168151" cy="2556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18" name="17 CuadroTexto"/>
            <p:cNvSpPr txBox="1"/>
            <p:nvPr/>
          </p:nvSpPr>
          <p:spPr bwMode="auto">
            <a:xfrm rot="18450081">
              <a:off x="1590321" y="2795803"/>
              <a:ext cx="1293537" cy="2556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19" name="18 CuadroTexto"/>
            <p:cNvSpPr txBox="1"/>
            <p:nvPr/>
          </p:nvSpPr>
          <p:spPr bwMode="auto">
            <a:xfrm rot="2287658">
              <a:off x="2661780" y="3510063"/>
              <a:ext cx="487402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20" name="19 CuadroTexto"/>
            <p:cNvSpPr txBox="1"/>
            <p:nvPr/>
          </p:nvSpPr>
          <p:spPr bwMode="auto">
            <a:xfrm rot="2287658">
              <a:off x="2169615" y="4148101"/>
              <a:ext cx="666804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21" name="20 CuadroTexto"/>
            <p:cNvSpPr txBox="1"/>
            <p:nvPr/>
          </p:nvSpPr>
          <p:spPr bwMode="auto">
            <a:xfrm rot="2287658">
              <a:off x="1947347" y="4722654"/>
              <a:ext cx="766825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22" name="21 CuadroTexto"/>
            <p:cNvSpPr txBox="1"/>
            <p:nvPr/>
          </p:nvSpPr>
          <p:spPr bwMode="auto">
            <a:xfrm rot="2287658">
              <a:off x="1496461" y="4867085"/>
              <a:ext cx="458825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23" name="22 CuadroTexto"/>
            <p:cNvSpPr txBox="1"/>
            <p:nvPr/>
          </p:nvSpPr>
          <p:spPr bwMode="auto">
            <a:xfrm rot="2287658">
              <a:off x="2410935" y="3716394"/>
              <a:ext cx="698556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24" name="23 CuadroTexto"/>
            <p:cNvSpPr txBox="1"/>
            <p:nvPr/>
          </p:nvSpPr>
          <p:spPr bwMode="auto">
            <a:xfrm rot="18450081">
              <a:off x="2973835" y="3148957"/>
              <a:ext cx="58883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25" name="24 CuadroTexto"/>
            <p:cNvSpPr txBox="1"/>
            <p:nvPr/>
          </p:nvSpPr>
          <p:spPr bwMode="auto">
            <a:xfrm rot="18450081">
              <a:off x="2604774" y="4322662"/>
              <a:ext cx="1011021" cy="185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26" name="25 CuadroTexto"/>
            <p:cNvSpPr txBox="1"/>
            <p:nvPr/>
          </p:nvSpPr>
          <p:spPr bwMode="auto">
            <a:xfrm rot="18450081">
              <a:off x="3053213" y="4856742"/>
              <a:ext cx="5602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27" name="26 CuadroTexto"/>
            <p:cNvSpPr txBox="1"/>
            <p:nvPr/>
          </p:nvSpPr>
          <p:spPr bwMode="auto">
            <a:xfrm rot="18450081">
              <a:off x="4096302" y="4285364"/>
              <a:ext cx="6840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28" name="27 CuadroTexto"/>
            <p:cNvSpPr txBox="1"/>
            <p:nvPr/>
          </p:nvSpPr>
          <p:spPr bwMode="auto">
            <a:xfrm rot="2287658">
              <a:off x="3989037" y="2632362"/>
              <a:ext cx="96845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29" name="28 CuadroTexto"/>
            <p:cNvSpPr txBox="1"/>
            <p:nvPr/>
          </p:nvSpPr>
          <p:spPr bwMode="auto">
            <a:xfrm rot="2287658">
              <a:off x="1124956" y="3517998"/>
              <a:ext cx="1006556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30" name="29 CuadroTexto"/>
            <p:cNvSpPr txBox="1"/>
            <p:nvPr/>
          </p:nvSpPr>
          <p:spPr bwMode="auto">
            <a:xfrm>
              <a:off x="2402997" y="6074915"/>
              <a:ext cx="933525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31" name="30 Conector recto"/>
            <p:cNvCxnSpPr>
              <a:stCxn id="30" idx="0"/>
            </p:cNvCxnSpPr>
            <p:nvPr/>
          </p:nvCxnSpPr>
          <p:spPr bwMode="auto">
            <a:xfrm flipV="1">
              <a:off x="2869760" y="4860736"/>
              <a:ext cx="60330" cy="121417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 bwMode="auto">
            <a:xfrm rot="18529152">
              <a:off x="3519206" y="1202282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41009" name="7 Imagen" descr="norte2 copi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33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Propuesta por zonas </a:t>
            </a:r>
          </a:p>
        </p:txBody>
      </p:sp>
      <p:sp>
        <p:nvSpPr>
          <p:cNvPr id="37" name="36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4. Zonas Especiales </a:t>
            </a:r>
          </a:p>
        </p:txBody>
      </p:sp>
      <p:sp>
        <p:nvSpPr>
          <p:cNvPr id="20582" name="51 CuadroTexto"/>
          <p:cNvSpPr txBox="1">
            <a:spLocks noChangeArrowheads="1"/>
          </p:cNvSpPr>
          <p:nvPr/>
        </p:nvSpPr>
        <p:spPr bwMode="auto">
          <a:xfrm>
            <a:off x="4276725" y="6159500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ZEP3</a:t>
            </a:r>
          </a:p>
        </p:txBody>
      </p:sp>
      <p:cxnSp>
        <p:nvCxnSpPr>
          <p:cNvPr id="53" name="52 Conector recto"/>
          <p:cNvCxnSpPr>
            <a:stCxn id="20582" idx="0"/>
          </p:cNvCxnSpPr>
          <p:nvPr/>
        </p:nvCxnSpPr>
        <p:spPr>
          <a:xfrm flipH="1" flipV="1">
            <a:off x="4635500" y="4752975"/>
            <a:ext cx="15875" cy="14065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>
            <a:stCxn id="20582" idx="0"/>
          </p:cNvCxnSpPr>
          <p:nvPr/>
        </p:nvCxnSpPr>
        <p:spPr>
          <a:xfrm flipH="1" flipV="1">
            <a:off x="3276600" y="5805488"/>
            <a:ext cx="1374775" cy="3540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5" name="54 CuadroTexto"/>
          <p:cNvSpPr txBox="1">
            <a:spLocks noChangeArrowheads="1"/>
          </p:cNvSpPr>
          <p:nvPr/>
        </p:nvSpPr>
        <p:spPr bwMode="auto">
          <a:xfrm>
            <a:off x="5076825" y="692150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ZEP3</a:t>
            </a:r>
          </a:p>
        </p:txBody>
      </p:sp>
      <p:cxnSp>
        <p:nvCxnSpPr>
          <p:cNvPr id="56" name="55 Conector recto"/>
          <p:cNvCxnSpPr>
            <a:stCxn id="20585" idx="2"/>
          </p:cNvCxnSpPr>
          <p:nvPr/>
        </p:nvCxnSpPr>
        <p:spPr>
          <a:xfrm flipH="1">
            <a:off x="5308600" y="968375"/>
            <a:ext cx="141288" cy="14668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7" name="56 CuadroTexto"/>
          <p:cNvSpPr txBox="1">
            <a:spLocks noChangeArrowheads="1"/>
          </p:cNvSpPr>
          <p:nvPr/>
        </p:nvSpPr>
        <p:spPr bwMode="auto">
          <a:xfrm>
            <a:off x="4538663" y="282575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ZEP4</a:t>
            </a:r>
          </a:p>
        </p:txBody>
      </p:sp>
      <p:cxnSp>
        <p:nvCxnSpPr>
          <p:cNvPr id="58" name="57 Conector recto"/>
          <p:cNvCxnSpPr>
            <a:stCxn id="20587" idx="2"/>
          </p:cNvCxnSpPr>
          <p:nvPr/>
        </p:nvCxnSpPr>
        <p:spPr>
          <a:xfrm flipH="1">
            <a:off x="4902200" y="558800"/>
            <a:ext cx="11113" cy="7175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9" name="58 CuadroTexto"/>
          <p:cNvSpPr txBox="1">
            <a:spLocks noChangeArrowheads="1"/>
          </p:cNvSpPr>
          <p:nvPr/>
        </p:nvSpPr>
        <p:spPr bwMode="auto">
          <a:xfrm>
            <a:off x="292100" y="4448175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ZEP4</a:t>
            </a:r>
          </a:p>
        </p:txBody>
      </p:sp>
      <p:cxnSp>
        <p:nvCxnSpPr>
          <p:cNvPr id="60" name="59 Conector recto"/>
          <p:cNvCxnSpPr>
            <a:stCxn id="20589" idx="2"/>
          </p:cNvCxnSpPr>
          <p:nvPr/>
        </p:nvCxnSpPr>
        <p:spPr>
          <a:xfrm>
            <a:off x="666750" y="4724400"/>
            <a:ext cx="611188" cy="7429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90" name="60 CuadroTexto"/>
          <p:cNvSpPr txBox="1">
            <a:spLocks noChangeArrowheads="1"/>
          </p:cNvSpPr>
          <p:nvPr/>
        </p:nvSpPr>
        <p:spPr bwMode="auto">
          <a:xfrm>
            <a:off x="3133725" y="1055688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ZEP1</a:t>
            </a:r>
          </a:p>
        </p:txBody>
      </p:sp>
      <p:cxnSp>
        <p:nvCxnSpPr>
          <p:cNvPr id="62" name="61 Conector recto"/>
          <p:cNvCxnSpPr>
            <a:stCxn id="43090" idx="2"/>
          </p:cNvCxnSpPr>
          <p:nvPr/>
        </p:nvCxnSpPr>
        <p:spPr>
          <a:xfrm>
            <a:off x="3508375" y="1331913"/>
            <a:ext cx="341313" cy="18637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>
            <a:stCxn id="43090" idx="2"/>
          </p:cNvCxnSpPr>
          <p:nvPr/>
        </p:nvCxnSpPr>
        <p:spPr>
          <a:xfrm flipH="1">
            <a:off x="2922588" y="1331913"/>
            <a:ext cx="585787" cy="15589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64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En esta categoría se reúnen zonas que presentan usos específicos que no se relacionan con las zonas expuestas anteriormente, pero que resultan relevantes para el planteamiento del Plan. Estás corresponde a las plazas y parques (existentes o propuestos) y áreas relacionadas con la red del ferrocarril. 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6" b="8221"/>
          <a:stretch>
            <a:fillRect/>
          </a:stretch>
        </p:blipFill>
        <p:spPr bwMode="auto">
          <a:xfrm>
            <a:off x="6146800" y="1882775"/>
            <a:ext cx="30130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" grpId="0" animBg="1"/>
      <p:bldP spid="20585" grpId="0" animBg="1"/>
      <p:bldP spid="20587" grpId="0" animBg="1"/>
      <p:bldP spid="20589" grpId="0" animBg="1"/>
      <p:bldP spid="43090" grpId="0" animBg="1"/>
      <p:bldP spid="6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11" descr="C:\Proyectos\358_Paillaco\Planos\Etapa 5\00_Esquemas2\Reumen_ Proy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6488113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6" name="4 Grupo"/>
          <p:cNvGrpSpPr>
            <a:grpSpLocks/>
          </p:cNvGrpSpPr>
          <p:nvPr/>
        </p:nvGrpSpPr>
        <p:grpSpPr bwMode="auto">
          <a:xfrm>
            <a:off x="265113" y="746125"/>
            <a:ext cx="5757862" cy="5934075"/>
            <a:chOff x="193019" y="778558"/>
            <a:chExt cx="5758326" cy="5932808"/>
          </a:xfrm>
        </p:grpSpPr>
        <p:sp>
          <p:nvSpPr>
            <p:cNvPr id="4" name="3 CuadroTexto"/>
            <p:cNvSpPr txBox="1"/>
            <p:nvPr/>
          </p:nvSpPr>
          <p:spPr bwMode="auto">
            <a:xfrm>
              <a:off x="3858851" y="2060984"/>
              <a:ext cx="576309" cy="230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5" name="4 Conector recto"/>
            <p:cNvCxnSpPr>
              <a:stCxn id="4" idx="2"/>
            </p:cNvCxnSpPr>
            <p:nvPr/>
          </p:nvCxnSpPr>
          <p:spPr bwMode="auto">
            <a:xfrm flipH="1">
              <a:off x="3685800" y="2291123"/>
              <a:ext cx="460412" cy="945948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CuadroTexto"/>
            <p:cNvSpPr txBox="1"/>
            <p:nvPr/>
          </p:nvSpPr>
          <p:spPr bwMode="auto">
            <a:xfrm>
              <a:off x="3925532" y="3879871"/>
              <a:ext cx="1009731" cy="319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7" name="6 Conector recto"/>
            <p:cNvCxnSpPr>
              <a:stCxn id="6" idx="1"/>
            </p:cNvCxnSpPr>
            <p:nvPr/>
          </p:nvCxnSpPr>
          <p:spPr bwMode="auto">
            <a:xfrm flipH="1">
              <a:off x="3498460" y="4038587"/>
              <a:ext cx="427071" cy="26981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 bwMode="auto">
            <a:xfrm>
              <a:off x="2109285" y="1714983"/>
              <a:ext cx="1125629" cy="317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9" name="8 Conector recto"/>
            <p:cNvCxnSpPr/>
            <p:nvPr/>
          </p:nvCxnSpPr>
          <p:spPr bwMode="auto">
            <a:xfrm>
              <a:off x="2528419" y="1940360"/>
              <a:ext cx="204805" cy="88722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 bwMode="auto">
            <a:xfrm rot="19408810">
              <a:off x="3728666" y="5119444"/>
              <a:ext cx="960515" cy="231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Collileufu 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4710772">
              <a:off x="5568804" y="5566987"/>
              <a:ext cx="519001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9809430">
              <a:off x="193019" y="3564026"/>
              <a:ext cx="53820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8596448">
              <a:off x="3593793" y="915019"/>
              <a:ext cx="519002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T-620</a:t>
              </a:r>
            </a:p>
          </p:txBody>
        </p:sp>
        <p:sp>
          <p:nvSpPr>
            <p:cNvPr id="14" name="13 CuadroTexto"/>
            <p:cNvSpPr txBox="1"/>
            <p:nvPr/>
          </p:nvSpPr>
          <p:spPr bwMode="auto">
            <a:xfrm rot="18529152">
              <a:off x="223291" y="5270177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15" name="14 CuadroTexto"/>
            <p:cNvSpPr txBox="1"/>
            <p:nvPr/>
          </p:nvSpPr>
          <p:spPr bwMode="auto">
            <a:xfrm rot="2287658">
              <a:off x="3912831" y="3265640"/>
              <a:ext cx="80651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2287658">
              <a:off x="3444481" y="3573549"/>
              <a:ext cx="754123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17" name="16 CuadroTexto"/>
            <p:cNvSpPr txBox="1"/>
            <p:nvPr/>
          </p:nvSpPr>
          <p:spPr bwMode="auto">
            <a:xfrm rot="18450081">
              <a:off x="1911798" y="3258460"/>
              <a:ext cx="1168151" cy="2556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18" name="17 CuadroTexto"/>
            <p:cNvSpPr txBox="1"/>
            <p:nvPr/>
          </p:nvSpPr>
          <p:spPr bwMode="auto">
            <a:xfrm rot="18450081">
              <a:off x="1590321" y="2795803"/>
              <a:ext cx="1293537" cy="2556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19" name="18 CuadroTexto"/>
            <p:cNvSpPr txBox="1"/>
            <p:nvPr/>
          </p:nvSpPr>
          <p:spPr bwMode="auto">
            <a:xfrm rot="2287658">
              <a:off x="2661780" y="3510063"/>
              <a:ext cx="487402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20" name="19 CuadroTexto"/>
            <p:cNvSpPr txBox="1"/>
            <p:nvPr/>
          </p:nvSpPr>
          <p:spPr bwMode="auto">
            <a:xfrm rot="2287658">
              <a:off x="2169615" y="4148101"/>
              <a:ext cx="666804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21" name="20 CuadroTexto"/>
            <p:cNvSpPr txBox="1"/>
            <p:nvPr/>
          </p:nvSpPr>
          <p:spPr bwMode="auto">
            <a:xfrm rot="2287658">
              <a:off x="1947347" y="4722654"/>
              <a:ext cx="766825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22" name="21 CuadroTexto"/>
            <p:cNvSpPr txBox="1"/>
            <p:nvPr/>
          </p:nvSpPr>
          <p:spPr bwMode="auto">
            <a:xfrm rot="2287658">
              <a:off x="1496461" y="4867085"/>
              <a:ext cx="458825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23" name="22 CuadroTexto"/>
            <p:cNvSpPr txBox="1"/>
            <p:nvPr/>
          </p:nvSpPr>
          <p:spPr bwMode="auto">
            <a:xfrm rot="2287658">
              <a:off x="2410935" y="3716394"/>
              <a:ext cx="698556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24" name="23 CuadroTexto"/>
            <p:cNvSpPr txBox="1"/>
            <p:nvPr/>
          </p:nvSpPr>
          <p:spPr bwMode="auto">
            <a:xfrm rot="18450081">
              <a:off x="2973835" y="3148957"/>
              <a:ext cx="58883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25" name="24 CuadroTexto"/>
            <p:cNvSpPr txBox="1"/>
            <p:nvPr/>
          </p:nvSpPr>
          <p:spPr bwMode="auto">
            <a:xfrm rot="18450081">
              <a:off x="2604774" y="4322662"/>
              <a:ext cx="1011021" cy="185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26" name="25 CuadroTexto"/>
            <p:cNvSpPr txBox="1"/>
            <p:nvPr/>
          </p:nvSpPr>
          <p:spPr bwMode="auto">
            <a:xfrm rot="18450081">
              <a:off x="3053213" y="4856742"/>
              <a:ext cx="5602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27" name="26 CuadroTexto"/>
            <p:cNvSpPr txBox="1"/>
            <p:nvPr/>
          </p:nvSpPr>
          <p:spPr bwMode="auto">
            <a:xfrm rot="18450081">
              <a:off x="4096302" y="4285364"/>
              <a:ext cx="6840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28" name="27 CuadroTexto"/>
            <p:cNvSpPr txBox="1"/>
            <p:nvPr/>
          </p:nvSpPr>
          <p:spPr bwMode="auto">
            <a:xfrm rot="2287658">
              <a:off x="3989037" y="2632362"/>
              <a:ext cx="96845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29" name="28 CuadroTexto"/>
            <p:cNvSpPr txBox="1"/>
            <p:nvPr/>
          </p:nvSpPr>
          <p:spPr bwMode="auto">
            <a:xfrm rot="2287658">
              <a:off x="1124956" y="3517998"/>
              <a:ext cx="1006556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30" name="29 CuadroTexto"/>
            <p:cNvSpPr txBox="1"/>
            <p:nvPr/>
          </p:nvSpPr>
          <p:spPr bwMode="auto">
            <a:xfrm>
              <a:off x="2402997" y="6074915"/>
              <a:ext cx="933525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31" name="30 Conector recto"/>
            <p:cNvCxnSpPr>
              <a:stCxn id="30" idx="0"/>
            </p:cNvCxnSpPr>
            <p:nvPr/>
          </p:nvCxnSpPr>
          <p:spPr bwMode="auto">
            <a:xfrm flipV="1">
              <a:off x="2869760" y="4860736"/>
              <a:ext cx="60330" cy="121417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 bwMode="auto">
            <a:xfrm rot="18529152">
              <a:off x="3519206" y="1202282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42027" name="7 Imagen" descr="norte2 copi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33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Propuesta por zonas </a:t>
            </a:r>
          </a:p>
        </p:txBody>
      </p:sp>
      <p:sp>
        <p:nvSpPr>
          <p:cNvPr id="21510" name="35 CuadroTexto"/>
          <p:cNvSpPr txBox="1">
            <a:spLocks noChangeArrowheads="1"/>
          </p:cNvSpPr>
          <p:nvPr/>
        </p:nvSpPr>
        <p:spPr bwMode="auto">
          <a:xfrm>
            <a:off x="722313" y="1343025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ZEP6</a:t>
            </a:r>
          </a:p>
        </p:txBody>
      </p:sp>
      <p:cxnSp>
        <p:nvCxnSpPr>
          <p:cNvPr id="37" name="36 Conector recto"/>
          <p:cNvCxnSpPr>
            <a:stCxn id="21510" idx="2"/>
          </p:cNvCxnSpPr>
          <p:nvPr/>
        </p:nvCxnSpPr>
        <p:spPr>
          <a:xfrm>
            <a:off x="1096963" y="1619250"/>
            <a:ext cx="1504950" cy="103663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40 CuadroTexto"/>
          <p:cNvSpPr txBox="1">
            <a:spLocks noChangeArrowheads="1"/>
          </p:cNvSpPr>
          <p:nvPr/>
        </p:nvSpPr>
        <p:spPr bwMode="auto">
          <a:xfrm>
            <a:off x="1317625" y="920750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ZEP5</a:t>
            </a:r>
          </a:p>
        </p:txBody>
      </p:sp>
      <p:cxnSp>
        <p:nvCxnSpPr>
          <p:cNvPr id="39" name="38 Conector recto"/>
          <p:cNvCxnSpPr>
            <a:stCxn id="21512" idx="2"/>
          </p:cNvCxnSpPr>
          <p:nvPr/>
        </p:nvCxnSpPr>
        <p:spPr>
          <a:xfrm>
            <a:off x="1692275" y="1196975"/>
            <a:ext cx="1847850" cy="4826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Elipse"/>
          <p:cNvSpPr/>
          <p:nvPr/>
        </p:nvSpPr>
        <p:spPr>
          <a:xfrm>
            <a:off x="2459038" y="2330450"/>
            <a:ext cx="739775" cy="728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1" name="40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4. Zonas Especiales </a:t>
            </a:r>
          </a:p>
        </p:txBody>
      </p:sp>
      <p:cxnSp>
        <p:nvCxnSpPr>
          <p:cNvPr id="50" name="49 Conector recto"/>
          <p:cNvCxnSpPr>
            <a:stCxn id="21512" idx="2"/>
          </p:cNvCxnSpPr>
          <p:nvPr/>
        </p:nvCxnSpPr>
        <p:spPr>
          <a:xfrm>
            <a:off x="1692275" y="1196975"/>
            <a:ext cx="1433513" cy="10890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En esta categoría se reúnen zonas que presentan usos específicos que no se relacionan con las zonas expuestas anteriormente, pero que resultan relevantes para el planteamiento del Plan. Estás corresponde a las plazas y parques (existentes o propuestos) y áreas relacionadas con la red del ferrocarril. </a:t>
            </a: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6" b="8221"/>
          <a:stretch>
            <a:fillRect/>
          </a:stretch>
        </p:blipFill>
        <p:spPr bwMode="auto">
          <a:xfrm>
            <a:off x="6146800" y="1882775"/>
            <a:ext cx="30130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2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7" descr="C:\Proyectos\358_Paillaco\Planos\Etapa 5\00_Esquemas2\Reumen_ Proy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6488113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0" name="4 Grupo"/>
          <p:cNvGrpSpPr>
            <a:grpSpLocks/>
          </p:cNvGrpSpPr>
          <p:nvPr/>
        </p:nvGrpSpPr>
        <p:grpSpPr bwMode="auto">
          <a:xfrm>
            <a:off x="265113" y="746125"/>
            <a:ext cx="5757862" cy="5934075"/>
            <a:chOff x="193019" y="778558"/>
            <a:chExt cx="5758326" cy="5932808"/>
          </a:xfrm>
        </p:grpSpPr>
        <p:sp>
          <p:nvSpPr>
            <p:cNvPr id="4" name="3 CuadroTexto"/>
            <p:cNvSpPr txBox="1"/>
            <p:nvPr/>
          </p:nvSpPr>
          <p:spPr bwMode="auto">
            <a:xfrm>
              <a:off x="3858851" y="2060984"/>
              <a:ext cx="576309" cy="230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PLAZA </a:t>
              </a:r>
            </a:p>
          </p:txBody>
        </p:sp>
        <p:cxnSp>
          <p:nvCxnSpPr>
            <p:cNvPr id="5" name="4 Conector recto"/>
            <p:cNvCxnSpPr>
              <a:stCxn id="4" idx="2"/>
            </p:cNvCxnSpPr>
            <p:nvPr/>
          </p:nvCxnSpPr>
          <p:spPr bwMode="auto">
            <a:xfrm flipH="1">
              <a:off x="3685800" y="2291123"/>
              <a:ext cx="460412" cy="945948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CuadroTexto"/>
            <p:cNvSpPr txBox="1"/>
            <p:nvPr/>
          </p:nvSpPr>
          <p:spPr bwMode="auto">
            <a:xfrm>
              <a:off x="3925532" y="3879871"/>
              <a:ext cx="1009731" cy="319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ESTADIO </a:t>
              </a:r>
            </a:p>
          </p:txBody>
        </p:sp>
        <p:cxnSp>
          <p:nvCxnSpPr>
            <p:cNvPr id="7" name="6 Conector recto"/>
            <p:cNvCxnSpPr>
              <a:stCxn id="6" idx="1"/>
            </p:cNvCxnSpPr>
            <p:nvPr/>
          </p:nvCxnSpPr>
          <p:spPr bwMode="auto">
            <a:xfrm flipH="1">
              <a:off x="3498460" y="4038587"/>
              <a:ext cx="427071" cy="26981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 bwMode="auto">
            <a:xfrm>
              <a:off x="2109285" y="1714983"/>
              <a:ext cx="1125629" cy="317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ESTACION </a:t>
              </a:r>
            </a:p>
          </p:txBody>
        </p:sp>
        <p:cxnSp>
          <p:nvCxnSpPr>
            <p:cNvPr id="9" name="8 Conector recto"/>
            <p:cNvCxnSpPr/>
            <p:nvPr/>
          </p:nvCxnSpPr>
          <p:spPr bwMode="auto">
            <a:xfrm>
              <a:off x="2528419" y="1940360"/>
              <a:ext cx="204805" cy="887224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 bwMode="auto">
            <a:xfrm rot="19408810">
              <a:off x="3728666" y="5119444"/>
              <a:ext cx="960515" cy="231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Río Collileufu </a:t>
              </a:r>
            </a:p>
          </p:txBody>
        </p:sp>
        <p:sp>
          <p:nvSpPr>
            <p:cNvPr id="11" name="10 CuadroTexto"/>
            <p:cNvSpPr txBox="1"/>
            <p:nvPr/>
          </p:nvSpPr>
          <p:spPr bwMode="auto">
            <a:xfrm rot="4710772">
              <a:off x="5568804" y="5566987"/>
              <a:ext cx="519001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T-632</a:t>
              </a:r>
            </a:p>
          </p:txBody>
        </p:sp>
        <p:sp>
          <p:nvSpPr>
            <p:cNvPr id="12" name="11 CuadroTexto"/>
            <p:cNvSpPr txBox="1"/>
            <p:nvPr/>
          </p:nvSpPr>
          <p:spPr bwMode="auto">
            <a:xfrm rot="19809430">
              <a:off x="193019" y="3564026"/>
              <a:ext cx="53820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T-616</a:t>
              </a:r>
            </a:p>
          </p:txBody>
        </p:sp>
        <p:sp>
          <p:nvSpPr>
            <p:cNvPr id="13" name="12 CuadroTexto"/>
            <p:cNvSpPr txBox="1"/>
            <p:nvPr/>
          </p:nvSpPr>
          <p:spPr bwMode="auto">
            <a:xfrm rot="18596448">
              <a:off x="3593793" y="915019"/>
              <a:ext cx="519002" cy="246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0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T-620</a:t>
              </a:r>
            </a:p>
          </p:txBody>
        </p:sp>
        <p:sp>
          <p:nvSpPr>
            <p:cNvPr id="14" name="13 CuadroTexto"/>
            <p:cNvSpPr txBox="1"/>
            <p:nvPr/>
          </p:nvSpPr>
          <p:spPr bwMode="auto">
            <a:xfrm rot="18529152">
              <a:off x="223291" y="5270177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sp>
          <p:nvSpPr>
            <p:cNvPr id="15" name="14 CuadroTexto"/>
            <p:cNvSpPr txBox="1"/>
            <p:nvPr/>
          </p:nvSpPr>
          <p:spPr bwMode="auto">
            <a:xfrm rot="2287658">
              <a:off x="3912831" y="3265640"/>
              <a:ext cx="806515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LAUTARO 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 rot="2287658">
              <a:off x="3444481" y="3573549"/>
              <a:ext cx="754123" cy="2539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ARAUCO </a:t>
              </a:r>
            </a:p>
          </p:txBody>
        </p:sp>
        <p:sp>
          <p:nvSpPr>
            <p:cNvPr id="17" name="16 CuadroTexto"/>
            <p:cNvSpPr txBox="1"/>
            <p:nvPr/>
          </p:nvSpPr>
          <p:spPr bwMode="auto">
            <a:xfrm rot="18450081">
              <a:off x="1911798" y="3258460"/>
              <a:ext cx="1168151" cy="2556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12 DE OCTUBRE  </a:t>
              </a:r>
            </a:p>
          </p:txBody>
        </p:sp>
        <p:sp>
          <p:nvSpPr>
            <p:cNvPr id="18" name="17 CuadroTexto"/>
            <p:cNvSpPr txBox="1"/>
            <p:nvPr/>
          </p:nvSpPr>
          <p:spPr bwMode="auto">
            <a:xfrm rot="18450081">
              <a:off x="1590321" y="2795803"/>
              <a:ext cx="1293537" cy="2556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ROSARIO VASQUEZ</a:t>
              </a:r>
            </a:p>
          </p:txBody>
        </p:sp>
        <p:sp>
          <p:nvSpPr>
            <p:cNvPr id="19" name="18 CuadroTexto"/>
            <p:cNvSpPr txBox="1"/>
            <p:nvPr/>
          </p:nvSpPr>
          <p:spPr bwMode="auto">
            <a:xfrm rot="2287658">
              <a:off x="2661780" y="3510063"/>
              <a:ext cx="487402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FRESIA </a:t>
              </a:r>
            </a:p>
          </p:txBody>
        </p:sp>
        <p:sp>
          <p:nvSpPr>
            <p:cNvPr id="20" name="19 CuadroTexto"/>
            <p:cNvSpPr txBox="1"/>
            <p:nvPr/>
          </p:nvSpPr>
          <p:spPr bwMode="auto">
            <a:xfrm rot="2287658">
              <a:off x="2169615" y="4148101"/>
              <a:ext cx="666804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GALVARINO </a:t>
              </a:r>
            </a:p>
          </p:txBody>
        </p:sp>
        <p:sp>
          <p:nvSpPr>
            <p:cNvPr id="21" name="20 CuadroTexto"/>
            <p:cNvSpPr txBox="1"/>
            <p:nvPr/>
          </p:nvSpPr>
          <p:spPr bwMode="auto">
            <a:xfrm rot="2287658">
              <a:off x="1947347" y="4722654"/>
              <a:ext cx="766825" cy="1841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ARTURO PRAT </a:t>
              </a:r>
            </a:p>
          </p:txBody>
        </p:sp>
        <p:sp>
          <p:nvSpPr>
            <p:cNvPr id="22" name="21 CuadroTexto"/>
            <p:cNvSpPr txBox="1"/>
            <p:nvPr/>
          </p:nvSpPr>
          <p:spPr bwMode="auto">
            <a:xfrm rot="2287658">
              <a:off x="1496461" y="4867085"/>
              <a:ext cx="458825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PENCO</a:t>
              </a:r>
            </a:p>
          </p:txBody>
        </p:sp>
        <p:sp>
          <p:nvSpPr>
            <p:cNvPr id="23" name="22 CuadroTexto"/>
            <p:cNvSpPr txBox="1"/>
            <p:nvPr/>
          </p:nvSpPr>
          <p:spPr bwMode="auto">
            <a:xfrm rot="2287658">
              <a:off x="2410935" y="3716394"/>
              <a:ext cx="698556" cy="1856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CAUPOLICAN</a:t>
              </a:r>
            </a:p>
          </p:txBody>
        </p:sp>
        <p:sp>
          <p:nvSpPr>
            <p:cNvPr id="24" name="23 CuadroTexto"/>
            <p:cNvSpPr txBox="1"/>
            <p:nvPr/>
          </p:nvSpPr>
          <p:spPr bwMode="auto">
            <a:xfrm rot="18450081">
              <a:off x="2973835" y="3148957"/>
              <a:ext cx="58883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</a:t>
              </a:r>
              <a:r>
                <a:rPr lang="ja-JP" alt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’</a:t>
              </a: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HIGGINS</a:t>
              </a:r>
            </a:p>
          </p:txBody>
        </p:sp>
        <p:sp>
          <p:nvSpPr>
            <p:cNvPr id="25" name="24 CuadroTexto"/>
            <p:cNvSpPr txBox="1"/>
            <p:nvPr/>
          </p:nvSpPr>
          <p:spPr bwMode="auto">
            <a:xfrm rot="18450081">
              <a:off x="2604774" y="4322662"/>
              <a:ext cx="1011021" cy="1857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MALAQUIAS CONCHA</a:t>
              </a:r>
            </a:p>
          </p:txBody>
        </p:sp>
        <p:sp>
          <p:nvSpPr>
            <p:cNvPr id="26" name="25 CuadroTexto"/>
            <p:cNvSpPr txBox="1"/>
            <p:nvPr/>
          </p:nvSpPr>
          <p:spPr bwMode="auto">
            <a:xfrm rot="18450081">
              <a:off x="3053213" y="4856742"/>
              <a:ext cx="5602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MAC IVER</a:t>
              </a:r>
            </a:p>
          </p:txBody>
        </p:sp>
        <p:sp>
          <p:nvSpPr>
            <p:cNvPr id="27" name="26 CuadroTexto"/>
            <p:cNvSpPr txBox="1"/>
            <p:nvPr/>
          </p:nvSpPr>
          <p:spPr bwMode="auto">
            <a:xfrm rot="18450081">
              <a:off x="4096302" y="4285364"/>
              <a:ext cx="684067" cy="184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BALMACEDA</a:t>
              </a:r>
            </a:p>
          </p:txBody>
        </p:sp>
        <p:sp>
          <p:nvSpPr>
            <p:cNvPr id="28" name="27 CuadroTexto"/>
            <p:cNvSpPr txBox="1"/>
            <p:nvPr/>
          </p:nvSpPr>
          <p:spPr bwMode="auto">
            <a:xfrm rot="2287658">
              <a:off x="3989037" y="2632362"/>
              <a:ext cx="968453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GUILLERMO TATTER</a:t>
              </a:r>
            </a:p>
          </p:txBody>
        </p:sp>
        <p:sp>
          <p:nvSpPr>
            <p:cNvPr id="29" name="28 CuadroTexto"/>
            <p:cNvSpPr txBox="1"/>
            <p:nvPr/>
          </p:nvSpPr>
          <p:spPr bwMode="auto">
            <a:xfrm rot="2287658">
              <a:off x="1124956" y="3517998"/>
              <a:ext cx="1006556" cy="1856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6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CAMINO HUICHAGUE </a:t>
              </a:r>
            </a:p>
          </p:txBody>
        </p:sp>
        <p:sp>
          <p:nvSpPr>
            <p:cNvPr id="30" name="29 CuadroTexto"/>
            <p:cNvSpPr txBox="1"/>
            <p:nvPr/>
          </p:nvSpPr>
          <p:spPr bwMode="auto">
            <a:xfrm>
              <a:off x="2402997" y="6074915"/>
              <a:ext cx="933525" cy="23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INTERNADO  </a:t>
              </a:r>
            </a:p>
          </p:txBody>
        </p:sp>
        <p:cxnSp>
          <p:nvCxnSpPr>
            <p:cNvPr id="31" name="30 Conector recto"/>
            <p:cNvCxnSpPr>
              <a:stCxn id="30" idx="0"/>
            </p:cNvCxnSpPr>
            <p:nvPr/>
          </p:nvCxnSpPr>
          <p:spPr bwMode="auto">
            <a:xfrm flipV="1">
              <a:off x="2869760" y="4860736"/>
              <a:ext cx="60330" cy="121417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 bwMode="auto">
            <a:xfrm rot="18529152">
              <a:off x="3519206" y="1202282"/>
              <a:ext cx="723745" cy="3207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9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FFCC </a:t>
              </a:r>
            </a:p>
          </p:txBody>
        </p:sp>
        <p:pic>
          <p:nvPicPr>
            <p:cNvPr id="43073" name="7 Imagen" descr="norte2 copia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597" y="6347829"/>
              <a:ext cx="34925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33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REUMÉN: Propuesta por zonas </a:t>
            </a:r>
          </a:p>
        </p:txBody>
      </p:sp>
      <p:sp>
        <p:nvSpPr>
          <p:cNvPr id="36" name="35 CuadroTexto"/>
          <p:cNvSpPr txBox="1">
            <a:spLocks noChangeArrowheads="1"/>
          </p:cNvSpPr>
          <p:nvPr/>
        </p:nvSpPr>
        <p:spPr bwMode="auto">
          <a:xfrm>
            <a:off x="130175" y="830263"/>
            <a:ext cx="238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6. Áreas de Riesgo   </a:t>
            </a:r>
          </a:p>
        </p:txBody>
      </p:sp>
      <p:sp>
        <p:nvSpPr>
          <p:cNvPr id="37" name="36 CuadroTexto"/>
          <p:cNvSpPr txBox="1">
            <a:spLocks noChangeArrowheads="1"/>
          </p:cNvSpPr>
          <p:nvPr/>
        </p:nvSpPr>
        <p:spPr bwMode="auto">
          <a:xfrm>
            <a:off x="6132513" y="752475"/>
            <a:ext cx="2928937" cy="6461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ARN-1  Áreas de Riesgo Natural Inundables o Potencialmente Inundables</a:t>
            </a:r>
          </a:p>
        </p:txBody>
      </p:sp>
      <p:sp>
        <p:nvSpPr>
          <p:cNvPr id="22536" name="39 CuadroTexto"/>
          <p:cNvSpPr txBox="1">
            <a:spLocks noChangeArrowheads="1"/>
          </p:cNvSpPr>
          <p:nvPr/>
        </p:nvSpPr>
        <p:spPr bwMode="auto">
          <a:xfrm>
            <a:off x="4787900" y="582613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39" name="38 Conector recto"/>
          <p:cNvCxnSpPr>
            <a:stCxn id="22536" idx="2"/>
          </p:cNvCxnSpPr>
          <p:nvPr/>
        </p:nvCxnSpPr>
        <p:spPr>
          <a:xfrm>
            <a:off x="5162550" y="858838"/>
            <a:ext cx="373063" cy="10652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8" name="42 CuadroTexto"/>
          <p:cNvSpPr txBox="1">
            <a:spLocks noChangeArrowheads="1"/>
          </p:cNvSpPr>
          <p:nvPr/>
        </p:nvSpPr>
        <p:spPr bwMode="auto">
          <a:xfrm>
            <a:off x="4356100" y="5516563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41" name="40 Conector recto"/>
          <p:cNvCxnSpPr>
            <a:stCxn id="22538" idx="0"/>
          </p:cNvCxnSpPr>
          <p:nvPr/>
        </p:nvCxnSpPr>
        <p:spPr>
          <a:xfrm flipH="1" flipV="1">
            <a:off x="4681538" y="4659313"/>
            <a:ext cx="49212" cy="8572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>
            <a:stCxn id="22536" idx="2"/>
          </p:cNvCxnSpPr>
          <p:nvPr/>
        </p:nvCxnSpPr>
        <p:spPr>
          <a:xfrm flipH="1">
            <a:off x="4667250" y="858838"/>
            <a:ext cx="495300" cy="9842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CuadroTexto"/>
          <p:cNvSpPr txBox="1">
            <a:spLocks noChangeArrowheads="1"/>
          </p:cNvSpPr>
          <p:nvPr/>
        </p:nvSpPr>
        <p:spPr bwMode="auto">
          <a:xfrm>
            <a:off x="107950" y="1184275"/>
            <a:ext cx="2382838" cy="2778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7. Área de Protección </a:t>
            </a:r>
          </a:p>
        </p:txBody>
      </p:sp>
      <p:sp>
        <p:nvSpPr>
          <p:cNvPr id="22542" name="50 CuadroTexto"/>
          <p:cNvSpPr txBox="1">
            <a:spLocks noChangeArrowheads="1"/>
          </p:cNvSpPr>
          <p:nvPr/>
        </p:nvSpPr>
        <p:spPr bwMode="auto">
          <a:xfrm>
            <a:off x="6219825" y="3460750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ICH </a:t>
            </a:r>
          </a:p>
        </p:txBody>
      </p:sp>
      <p:graphicFrame>
        <p:nvGraphicFramePr>
          <p:cNvPr id="45" name="44 Tabla"/>
          <p:cNvGraphicFramePr>
            <a:graphicFrameLocks noGrp="1"/>
          </p:cNvGraphicFramePr>
          <p:nvPr/>
        </p:nvGraphicFramePr>
        <p:xfrm>
          <a:off x="5526088" y="5465763"/>
          <a:ext cx="3487737" cy="762000"/>
        </p:xfrm>
        <a:graphic>
          <a:graphicData uri="http://schemas.openxmlformats.org/drawingml/2006/table">
            <a:tbl>
              <a:tblPr/>
              <a:tblGrid>
                <a:gridCol w="673100"/>
                <a:gridCol w="1214437"/>
                <a:gridCol w="1600200"/>
              </a:tblGrid>
              <a:tr h="11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Times New Roman" charset="0"/>
                        </a:rPr>
                        <a:t>ID PLANO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Times New Roman" charset="0"/>
                        </a:rPr>
                        <a:t>DENOMINACIÓN DEL INMUEBLE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Times New Roman" charset="0"/>
                        </a:rPr>
                        <a:t>CALLE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Times New Roman" charset="0"/>
                        </a:rPr>
                        <a:t>Iglesia Nuestra Señora de Lourdes</a:t>
                      </a:r>
                      <a:endParaRPr kumimoji="0" 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Times New Roman" charset="0"/>
                        </a:rPr>
                        <a:t>Malaquías Concha esq. Arauco, localidad de Reumén</a:t>
                      </a:r>
                      <a:endParaRPr kumimoji="0" 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6" name="45 Conector recto"/>
          <p:cNvCxnSpPr>
            <a:stCxn id="22542" idx="1"/>
            <a:endCxn id="47" idx="6"/>
          </p:cNvCxnSpPr>
          <p:nvPr/>
        </p:nvCxnSpPr>
        <p:spPr>
          <a:xfrm flipH="1" flipV="1">
            <a:off x="3743325" y="3571875"/>
            <a:ext cx="2476500" cy="26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Elipse"/>
          <p:cNvSpPr/>
          <p:nvPr/>
        </p:nvSpPr>
        <p:spPr>
          <a:xfrm>
            <a:off x="3525838" y="3451225"/>
            <a:ext cx="217487" cy="2397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559" name="Picture 14" descr="\\Server\desarrollo1\358_PRC PAILLACO\IMAGENES\Etapa 3\Fotos_Ciclo 2 PAC y Terreno_junio2015\Terreno_10y11_junio2015\Reumen\Reumen_localidad\IMG_01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909888"/>
            <a:ext cx="17637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49 CuadroTexto"/>
          <p:cNvSpPr txBox="1">
            <a:spLocks noChangeArrowheads="1"/>
          </p:cNvSpPr>
          <p:nvPr/>
        </p:nvSpPr>
        <p:spPr bwMode="auto">
          <a:xfrm>
            <a:off x="107950" y="476250"/>
            <a:ext cx="2384425" cy="2778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5. Zonas No Edificables </a:t>
            </a:r>
          </a:p>
        </p:txBody>
      </p:sp>
      <p:sp>
        <p:nvSpPr>
          <p:cNvPr id="51" name="50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2762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ZNE-FER. Línea de Ferrocarril</a:t>
            </a:r>
          </a:p>
        </p:txBody>
      </p:sp>
      <p:sp>
        <p:nvSpPr>
          <p:cNvPr id="52" name="39 CuadroTexto"/>
          <p:cNvSpPr txBox="1">
            <a:spLocks noChangeArrowheads="1"/>
          </p:cNvSpPr>
          <p:nvPr/>
        </p:nvSpPr>
        <p:spPr bwMode="auto">
          <a:xfrm>
            <a:off x="2828925" y="344488"/>
            <a:ext cx="11160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ZNE-FER</a:t>
            </a:r>
          </a:p>
        </p:txBody>
      </p:sp>
      <p:cxnSp>
        <p:nvCxnSpPr>
          <p:cNvPr id="53" name="52 Conector recto"/>
          <p:cNvCxnSpPr>
            <a:stCxn id="52" idx="2"/>
          </p:cNvCxnSpPr>
          <p:nvPr/>
        </p:nvCxnSpPr>
        <p:spPr>
          <a:xfrm>
            <a:off x="3387725" y="620713"/>
            <a:ext cx="188913" cy="10652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Forma libre"/>
          <p:cNvSpPr/>
          <p:nvPr/>
        </p:nvSpPr>
        <p:spPr>
          <a:xfrm>
            <a:off x="1308100" y="1425575"/>
            <a:ext cx="2530475" cy="3241675"/>
          </a:xfrm>
          <a:custGeom>
            <a:avLst/>
            <a:gdLst>
              <a:gd name="connsiteX0" fmla="*/ 0 w 2530548"/>
              <a:gd name="connsiteY0" fmla="*/ 3242930 h 3242930"/>
              <a:gd name="connsiteX1" fmla="*/ 0 w 2530548"/>
              <a:gd name="connsiteY1" fmla="*/ 3242930 h 3242930"/>
              <a:gd name="connsiteX2" fmla="*/ 2530548 w 2530548"/>
              <a:gd name="connsiteY2" fmla="*/ 0 h 3242930"/>
              <a:gd name="connsiteX3" fmla="*/ 2530548 w 2530548"/>
              <a:gd name="connsiteY3" fmla="*/ 0 h 3242930"/>
              <a:gd name="connsiteX4" fmla="*/ 2530548 w 2530548"/>
              <a:gd name="connsiteY4" fmla="*/ 0 h 324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0548" h="3242930">
                <a:moveTo>
                  <a:pt x="0" y="3242930"/>
                </a:moveTo>
                <a:lnTo>
                  <a:pt x="0" y="3242930"/>
                </a:lnTo>
                <a:lnTo>
                  <a:pt x="2530548" y="0"/>
                </a:lnTo>
                <a:lnTo>
                  <a:pt x="2530548" y="0"/>
                </a:lnTo>
                <a:lnTo>
                  <a:pt x="2530548" y="0"/>
                </a:lnTo>
              </a:path>
            </a:pathLst>
          </a:custGeom>
          <a:ln w="603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2536" grpId="0" animBg="1"/>
      <p:bldP spid="22538" grpId="0" animBg="1"/>
      <p:bldP spid="43" grpId="0" animBg="1"/>
      <p:bldP spid="22542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2181225"/>
            <a:ext cx="9144000" cy="1169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2493963"/>
            <a:ext cx="9144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ES" sz="2800" b="1">
                <a:latin typeface="Trebuchet MS" charset="0"/>
              </a:rPr>
              <a:t>3. PROPUESTA LOCALIDAD DE PICHIRROPULLI</a:t>
            </a:r>
          </a:p>
        </p:txBody>
      </p:sp>
      <p:pic>
        <p:nvPicPr>
          <p:cNvPr id="22533" name="Picture 5" descr="C:\Proyectos\358_Paillaco\Planos\Etapa 4\Anteproyecto Final\Pichirropulli_imagen_01.jp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3424335"/>
            <a:ext cx="9144000" cy="230466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Proyectos\358_Paillaco\Planos\Etapa 4\02_Plano Proyecto\00_Esquemas2\Pichirropulli_Proy_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6376988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64 Forma libre"/>
          <p:cNvSpPr/>
          <p:nvPr/>
        </p:nvSpPr>
        <p:spPr>
          <a:xfrm>
            <a:off x="525463" y="620713"/>
            <a:ext cx="5287962" cy="6030912"/>
          </a:xfrm>
          <a:custGeom>
            <a:avLst/>
            <a:gdLst>
              <a:gd name="connsiteX0" fmla="*/ 5098212 w 5287993"/>
              <a:gd name="connsiteY0" fmla="*/ 293298 h 6029864"/>
              <a:gd name="connsiteX1" fmla="*/ 4804914 w 5287993"/>
              <a:gd name="connsiteY1" fmla="*/ 0 h 6029864"/>
              <a:gd name="connsiteX2" fmla="*/ 4658264 w 5287993"/>
              <a:gd name="connsiteY2" fmla="*/ 94890 h 6029864"/>
              <a:gd name="connsiteX3" fmla="*/ 4632385 w 5287993"/>
              <a:gd name="connsiteY3" fmla="*/ 189781 h 6029864"/>
              <a:gd name="connsiteX4" fmla="*/ 4502989 w 5287993"/>
              <a:gd name="connsiteY4" fmla="*/ 69011 h 6029864"/>
              <a:gd name="connsiteX5" fmla="*/ 4382219 w 5287993"/>
              <a:gd name="connsiteY5" fmla="*/ 146649 h 6029864"/>
              <a:gd name="connsiteX6" fmla="*/ 4330461 w 5287993"/>
              <a:gd name="connsiteY6" fmla="*/ 232913 h 6029864"/>
              <a:gd name="connsiteX7" fmla="*/ 4528868 w 5287993"/>
              <a:gd name="connsiteY7" fmla="*/ 388189 h 6029864"/>
              <a:gd name="connsiteX8" fmla="*/ 4485736 w 5287993"/>
              <a:gd name="connsiteY8" fmla="*/ 517585 h 6029864"/>
              <a:gd name="connsiteX9" fmla="*/ 4287329 w 5287993"/>
              <a:gd name="connsiteY9" fmla="*/ 603849 h 6029864"/>
              <a:gd name="connsiteX10" fmla="*/ 4157932 w 5287993"/>
              <a:gd name="connsiteY10" fmla="*/ 621102 h 6029864"/>
              <a:gd name="connsiteX11" fmla="*/ 3933646 w 5287993"/>
              <a:gd name="connsiteY11" fmla="*/ 871268 h 6029864"/>
              <a:gd name="connsiteX12" fmla="*/ 3795623 w 5287993"/>
              <a:gd name="connsiteY12" fmla="*/ 1121434 h 6029864"/>
              <a:gd name="connsiteX13" fmla="*/ 3752491 w 5287993"/>
              <a:gd name="connsiteY13" fmla="*/ 1181819 h 6029864"/>
              <a:gd name="connsiteX14" fmla="*/ 3571336 w 5287993"/>
              <a:gd name="connsiteY14" fmla="*/ 1173192 h 6029864"/>
              <a:gd name="connsiteX15" fmla="*/ 3510951 w 5287993"/>
              <a:gd name="connsiteY15" fmla="*/ 1199072 h 6029864"/>
              <a:gd name="connsiteX16" fmla="*/ 3416061 w 5287993"/>
              <a:gd name="connsiteY16" fmla="*/ 1155940 h 6029864"/>
              <a:gd name="connsiteX17" fmla="*/ 3329797 w 5287993"/>
              <a:gd name="connsiteY17" fmla="*/ 1328468 h 6029864"/>
              <a:gd name="connsiteX18" fmla="*/ 3217653 w 5287993"/>
              <a:gd name="connsiteY18" fmla="*/ 1285336 h 6029864"/>
              <a:gd name="connsiteX19" fmla="*/ 3217653 w 5287993"/>
              <a:gd name="connsiteY19" fmla="*/ 1285336 h 6029864"/>
              <a:gd name="connsiteX20" fmla="*/ 3062378 w 5287993"/>
              <a:gd name="connsiteY20" fmla="*/ 1293962 h 6029864"/>
              <a:gd name="connsiteX21" fmla="*/ 3062378 w 5287993"/>
              <a:gd name="connsiteY21" fmla="*/ 1380226 h 6029864"/>
              <a:gd name="connsiteX22" fmla="*/ 2984740 w 5287993"/>
              <a:gd name="connsiteY22" fmla="*/ 1414732 h 6029864"/>
              <a:gd name="connsiteX23" fmla="*/ 2855344 w 5287993"/>
              <a:gd name="connsiteY23" fmla="*/ 1345721 h 6029864"/>
              <a:gd name="connsiteX24" fmla="*/ 2855344 w 5287993"/>
              <a:gd name="connsiteY24" fmla="*/ 1345721 h 6029864"/>
              <a:gd name="connsiteX25" fmla="*/ 2743200 w 5287993"/>
              <a:gd name="connsiteY25" fmla="*/ 1380226 h 6029864"/>
              <a:gd name="connsiteX26" fmla="*/ 2743200 w 5287993"/>
              <a:gd name="connsiteY26" fmla="*/ 1535502 h 6029864"/>
              <a:gd name="connsiteX27" fmla="*/ 2475781 w 5287993"/>
              <a:gd name="connsiteY27" fmla="*/ 1449238 h 6029864"/>
              <a:gd name="connsiteX28" fmla="*/ 2104846 w 5287993"/>
              <a:gd name="connsiteY28" fmla="*/ 1242204 h 6029864"/>
              <a:gd name="connsiteX29" fmla="*/ 1552755 w 5287993"/>
              <a:gd name="connsiteY29" fmla="*/ 1000664 h 6029864"/>
              <a:gd name="connsiteX30" fmla="*/ 1164566 w 5287993"/>
              <a:gd name="connsiteY30" fmla="*/ 1621766 h 6029864"/>
              <a:gd name="connsiteX31" fmla="*/ 1147314 w 5287993"/>
              <a:gd name="connsiteY31" fmla="*/ 1716656 h 6029864"/>
              <a:gd name="connsiteX32" fmla="*/ 715993 w 5287993"/>
              <a:gd name="connsiteY32" fmla="*/ 2191109 h 6029864"/>
              <a:gd name="connsiteX33" fmla="*/ 845389 w 5287993"/>
              <a:gd name="connsiteY33" fmla="*/ 2311879 h 6029864"/>
              <a:gd name="connsiteX34" fmla="*/ 914400 w 5287993"/>
              <a:gd name="connsiteY34" fmla="*/ 2363638 h 6029864"/>
              <a:gd name="connsiteX35" fmla="*/ 914400 w 5287993"/>
              <a:gd name="connsiteY35" fmla="*/ 2363638 h 6029864"/>
              <a:gd name="connsiteX36" fmla="*/ 862642 w 5287993"/>
              <a:gd name="connsiteY36" fmla="*/ 2510287 h 6029864"/>
              <a:gd name="connsiteX37" fmla="*/ 750498 w 5287993"/>
              <a:gd name="connsiteY37" fmla="*/ 2536166 h 6029864"/>
              <a:gd name="connsiteX38" fmla="*/ 664234 w 5287993"/>
              <a:gd name="connsiteY38" fmla="*/ 2708694 h 6029864"/>
              <a:gd name="connsiteX39" fmla="*/ 741872 w 5287993"/>
              <a:gd name="connsiteY39" fmla="*/ 2881223 h 6029864"/>
              <a:gd name="connsiteX40" fmla="*/ 603849 w 5287993"/>
              <a:gd name="connsiteY40" fmla="*/ 3019245 h 6029864"/>
              <a:gd name="connsiteX41" fmla="*/ 595223 w 5287993"/>
              <a:gd name="connsiteY41" fmla="*/ 3148641 h 6029864"/>
              <a:gd name="connsiteX42" fmla="*/ 396815 w 5287993"/>
              <a:gd name="connsiteY42" fmla="*/ 3355675 h 6029864"/>
              <a:gd name="connsiteX43" fmla="*/ 345057 w 5287993"/>
              <a:gd name="connsiteY43" fmla="*/ 3433313 h 6029864"/>
              <a:gd name="connsiteX44" fmla="*/ 940280 w 5287993"/>
              <a:gd name="connsiteY44" fmla="*/ 3994030 h 6029864"/>
              <a:gd name="connsiteX45" fmla="*/ 664234 w 5287993"/>
              <a:gd name="connsiteY45" fmla="*/ 4287328 h 6029864"/>
              <a:gd name="connsiteX46" fmla="*/ 940280 w 5287993"/>
              <a:gd name="connsiteY46" fmla="*/ 4580626 h 6029864"/>
              <a:gd name="connsiteX47" fmla="*/ 0 w 5287993"/>
              <a:gd name="connsiteY47" fmla="*/ 5555411 h 6029864"/>
              <a:gd name="connsiteX48" fmla="*/ 448574 w 5287993"/>
              <a:gd name="connsiteY48" fmla="*/ 6029864 h 6029864"/>
              <a:gd name="connsiteX49" fmla="*/ 1414732 w 5287993"/>
              <a:gd name="connsiteY49" fmla="*/ 5011947 h 6029864"/>
              <a:gd name="connsiteX50" fmla="*/ 2889849 w 5287993"/>
              <a:gd name="connsiteY50" fmla="*/ 5417389 h 6029864"/>
              <a:gd name="connsiteX51" fmla="*/ 3036498 w 5287993"/>
              <a:gd name="connsiteY51" fmla="*/ 5132717 h 6029864"/>
              <a:gd name="connsiteX52" fmla="*/ 3217653 w 5287993"/>
              <a:gd name="connsiteY52" fmla="*/ 4925683 h 6029864"/>
              <a:gd name="connsiteX53" fmla="*/ 3338423 w 5287993"/>
              <a:gd name="connsiteY53" fmla="*/ 4718649 h 6029864"/>
              <a:gd name="connsiteX54" fmla="*/ 3459193 w 5287993"/>
              <a:gd name="connsiteY54" fmla="*/ 4408098 h 6029864"/>
              <a:gd name="connsiteX55" fmla="*/ 3536831 w 5287993"/>
              <a:gd name="connsiteY55" fmla="*/ 4183811 h 6029864"/>
              <a:gd name="connsiteX56" fmla="*/ 3588589 w 5287993"/>
              <a:gd name="connsiteY56" fmla="*/ 4088921 h 6029864"/>
              <a:gd name="connsiteX57" fmla="*/ 3717985 w 5287993"/>
              <a:gd name="connsiteY57" fmla="*/ 4028536 h 6029864"/>
              <a:gd name="connsiteX58" fmla="*/ 3959525 w 5287993"/>
              <a:gd name="connsiteY58" fmla="*/ 4364966 h 6029864"/>
              <a:gd name="connsiteX59" fmla="*/ 4054415 w 5287993"/>
              <a:gd name="connsiteY59" fmla="*/ 4252823 h 6029864"/>
              <a:gd name="connsiteX60" fmla="*/ 4735902 w 5287993"/>
              <a:gd name="connsiteY60" fmla="*/ 5244860 h 6029864"/>
              <a:gd name="connsiteX61" fmla="*/ 5132717 w 5287993"/>
              <a:gd name="connsiteY61" fmla="*/ 4891177 h 6029864"/>
              <a:gd name="connsiteX62" fmla="*/ 5287993 w 5287993"/>
              <a:gd name="connsiteY62" fmla="*/ 4718649 h 6029864"/>
              <a:gd name="connsiteX63" fmla="*/ 5227608 w 5287993"/>
              <a:gd name="connsiteY63" fmla="*/ 4727275 h 6029864"/>
              <a:gd name="connsiteX64" fmla="*/ 4597880 w 5287993"/>
              <a:gd name="connsiteY64" fmla="*/ 4123426 h 6029864"/>
              <a:gd name="connsiteX65" fmla="*/ 4873925 w 5287993"/>
              <a:gd name="connsiteY65" fmla="*/ 3985404 h 6029864"/>
              <a:gd name="connsiteX66" fmla="*/ 4166559 w 5287993"/>
              <a:gd name="connsiteY66" fmla="*/ 2682815 h 6029864"/>
              <a:gd name="connsiteX67" fmla="*/ 4787661 w 5287993"/>
              <a:gd name="connsiteY67" fmla="*/ 2372264 h 6029864"/>
              <a:gd name="connsiteX68" fmla="*/ 3795623 w 5287993"/>
              <a:gd name="connsiteY68" fmla="*/ 1604513 h 6029864"/>
              <a:gd name="connsiteX69" fmla="*/ 5098212 w 5287993"/>
              <a:gd name="connsiteY69" fmla="*/ 293298 h 602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287993" h="6029864">
                <a:moveTo>
                  <a:pt x="5098212" y="293298"/>
                </a:moveTo>
                <a:lnTo>
                  <a:pt x="4804914" y="0"/>
                </a:lnTo>
                <a:lnTo>
                  <a:pt x="4658264" y="94890"/>
                </a:lnTo>
                <a:lnTo>
                  <a:pt x="4632385" y="189781"/>
                </a:lnTo>
                <a:lnTo>
                  <a:pt x="4502989" y="69011"/>
                </a:lnTo>
                <a:lnTo>
                  <a:pt x="4382219" y="146649"/>
                </a:lnTo>
                <a:lnTo>
                  <a:pt x="4330461" y="232913"/>
                </a:lnTo>
                <a:lnTo>
                  <a:pt x="4528868" y="388189"/>
                </a:lnTo>
                <a:lnTo>
                  <a:pt x="4485736" y="517585"/>
                </a:lnTo>
                <a:lnTo>
                  <a:pt x="4287329" y="603849"/>
                </a:lnTo>
                <a:lnTo>
                  <a:pt x="4157932" y="621102"/>
                </a:lnTo>
                <a:lnTo>
                  <a:pt x="3933646" y="871268"/>
                </a:lnTo>
                <a:lnTo>
                  <a:pt x="3795623" y="1121434"/>
                </a:lnTo>
                <a:lnTo>
                  <a:pt x="3752491" y="1181819"/>
                </a:lnTo>
                <a:lnTo>
                  <a:pt x="3571336" y="1173192"/>
                </a:lnTo>
                <a:lnTo>
                  <a:pt x="3510951" y="1199072"/>
                </a:lnTo>
                <a:lnTo>
                  <a:pt x="3416061" y="1155940"/>
                </a:lnTo>
                <a:lnTo>
                  <a:pt x="3329797" y="1328468"/>
                </a:lnTo>
                <a:lnTo>
                  <a:pt x="3217653" y="1285336"/>
                </a:lnTo>
                <a:lnTo>
                  <a:pt x="3217653" y="1285336"/>
                </a:lnTo>
                <a:lnTo>
                  <a:pt x="3062378" y="1293962"/>
                </a:lnTo>
                <a:lnTo>
                  <a:pt x="3062378" y="1380226"/>
                </a:lnTo>
                <a:lnTo>
                  <a:pt x="2984740" y="1414732"/>
                </a:lnTo>
                <a:lnTo>
                  <a:pt x="2855344" y="1345721"/>
                </a:lnTo>
                <a:lnTo>
                  <a:pt x="2855344" y="1345721"/>
                </a:lnTo>
                <a:lnTo>
                  <a:pt x="2743200" y="1380226"/>
                </a:lnTo>
                <a:lnTo>
                  <a:pt x="2743200" y="1535502"/>
                </a:lnTo>
                <a:lnTo>
                  <a:pt x="2475781" y="1449238"/>
                </a:lnTo>
                <a:lnTo>
                  <a:pt x="2104846" y="1242204"/>
                </a:lnTo>
                <a:lnTo>
                  <a:pt x="1552755" y="1000664"/>
                </a:lnTo>
                <a:lnTo>
                  <a:pt x="1164566" y="1621766"/>
                </a:lnTo>
                <a:lnTo>
                  <a:pt x="1147314" y="1716656"/>
                </a:lnTo>
                <a:lnTo>
                  <a:pt x="715993" y="2191109"/>
                </a:lnTo>
                <a:lnTo>
                  <a:pt x="845389" y="2311879"/>
                </a:lnTo>
                <a:lnTo>
                  <a:pt x="914400" y="2363638"/>
                </a:lnTo>
                <a:lnTo>
                  <a:pt x="914400" y="2363638"/>
                </a:lnTo>
                <a:lnTo>
                  <a:pt x="862642" y="2510287"/>
                </a:lnTo>
                <a:lnTo>
                  <a:pt x="750498" y="2536166"/>
                </a:lnTo>
                <a:lnTo>
                  <a:pt x="664234" y="2708694"/>
                </a:lnTo>
                <a:lnTo>
                  <a:pt x="741872" y="2881223"/>
                </a:lnTo>
                <a:lnTo>
                  <a:pt x="603849" y="3019245"/>
                </a:lnTo>
                <a:lnTo>
                  <a:pt x="595223" y="3148641"/>
                </a:lnTo>
                <a:lnTo>
                  <a:pt x="396815" y="3355675"/>
                </a:lnTo>
                <a:lnTo>
                  <a:pt x="345057" y="3433313"/>
                </a:lnTo>
                <a:lnTo>
                  <a:pt x="940280" y="3994030"/>
                </a:lnTo>
                <a:lnTo>
                  <a:pt x="664234" y="4287328"/>
                </a:lnTo>
                <a:lnTo>
                  <a:pt x="940280" y="4580626"/>
                </a:lnTo>
                <a:lnTo>
                  <a:pt x="0" y="5555411"/>
                </a:lnTo>
                <a:lnTo>
                  <a:pt x="448574" y="6029864"/>
                </a:lnTo>
                <a:lnTo>
                  <a:pt x="1414732" y="5011947"/>
                </a:lnTo>
                <a:lnTo>
                  <a:pt x="2889849" y="5417389"/>
                </a:lnTo>
                <a:lnTo>
                  <a:pt x="3036498" y="5132717"/>
                </a:lnTo>
                <a:lnTo>
                  <a:pt x="3217653" y="4925683"/>
                </a:lnTo>
                <a:lnTo>
                  <a:pt x="3338423" y="4718649"/>
                </a:lnTo>
                <a:lnTo>
                  <a:pt x="3459193" y="4408098"/>
                </a:lnTo>
                <a:lnTo>
                  <a:pt x="3536831" y="4183811"/>
                </a:lnTo>
                <a:lnTo>
                  <a:pt x="3588589" y="4088921"/>
                </a:lnTo>
                <a:lnTo>
                  <a:pt x="3717985" y="4028536"/>
                </a:lnTo>
                <a:lnTo>
                  <a:pt x="3959525" y="4364966"/>
                </a:lnTo>
                <a:lnTo>
                  <a:pt x="4054415" y="4252823"/>
                </a:lnTo>
                <a:lnTo>
                  <a:pt x="4735902" y="5244860"/>
                </a:lnTo>
                <a:lnTo>
                  <a:pt x="5132717" y="4891177"/>
                </a:lnTo>
                <a:lnTo>
                  <a:pt x="5287993" y="4718649"/>
                </a:lnTo>
                <a:lnTo>
                  <a:pt x="5227608" y="4727275"/>
                </a:lnTo>
                <a:lnTo>
                  <a:pt x="4597880" y="4123426"/>
                </a:lnTo>
                <a:lnTo>
                  <a:pt x="4873925" y="3985404"/>
                </a:lnTo>
                <a:lnTo>
                  <a:pt x="4166559" y="2682815"/>
                </a:lnTo>
                <a:lnTo>
                  <a:pt x="4787661" y="2372264"/>
                </a:lnTo>
                <a:lnTo>
                  <a:pt x="3795623" y="1604513"/>
                </a:lnTo>
                <a:lnTo>
                  <a:pt x="5098212" y="293298"/>
                </a:lnTo>
                <a:close/>
              </a:path>
            </a:pathLst>
          </a:custGeom>
          <a:solidFill>
            <a:srgbClr val="FFC000">
              <a:alpha val="32000"/>
            </a:srgbClr>
          </a:solidFill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7" name="6 CuadroTexto"/>
          <p:cNvSpPr txBox="1">
            <a:spLocks noChangeArrowheads="1"/>
          </p:cNvSpPr>
          <p:nvPr/>
        </p:nvSpPr>
        <p:spPr bwMode="auto">
          <a:xfrm>
            <a:off x="373063" y="1031875"/>
            <a:ext cx="136048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000" b="1"/>
              <a:t>LIMITE URBANO</a:t>
            </a:r>
          </a:p>
          <a:p>
            <a:pPr algn="ctr" eaLnBrk="1" hangingPunct="1"/>
            <a:r>
              <a:rPr lang="es-ES" sz="1000" b="1"/>
              <a:t>Propuesto</a:t>
            </a:r>
          </a:p>
        </p:txBody>
      </p:sp>
      <p:cxnSp>
        <p:nvCxnSpPr>
          <p:cNvPr id="69" name="68 Conector recto"/>
          <p:cNvCxnSpPr>
            <a:stCxn id="67" idx="2"/>
          </p:cNvCxnSpPr>
          <p:nvPr/>
        </p:nvCxnSpPr>
        <p:spPr bwMode="auto">
          <a:xfrm>
            <a:off x="1054100" y="1431925"/>
            <a:ext cx="658813" cy="79057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99 Forma libre"/>
          <p:cNvSpPr>
            <a:spLocks/>
          </p:cNvSpPr>
          <p:nvPr/>
        </p:nvSpPr>
        <p:spPr bwMode="auto">
          <a:xfrm rot="157933">
            <a:off x="952500" y="2208213"/>
            <a:ext cx="3814763" cy="4030662"/>
          </a:xfrm>
          <a:custGeom>
            <a:avLst/>
            <a:gdLst>
              <a:gd name="T0" fmla="*/ 0 w 3816221"/>
              <a:gd name="T1" fmla="*/ 3769417 h 4030825"/>
              <a:gd name="T2" fmla="*/ 270485 w 3816221"/>
              <a:gd name="T3" fmla="*/ 4030662 h 4030825"/>
              <a:gd name="T4" fmla="*/ 1225435 w 3816221"/>
              <a:gd name="T5" fmla="*/ 3266185 h 4030825"/>
              <a:gd name="T6" fmla="*/ 2583480 w 3816221"/>
              <a:gd name="T7" fmla="*/ 3799725 h 4030825"/>
              <a:gd name="T8" fmla="*/ 2643381 w 3816221"/>
              <a:gd name="T9" fmla="*/ 3663223 h 4030825"/>
              <a:gd name="T10" fmla="*/ 2788787 w 3816221"/>
              <a:gd name="T11" fmla="*/ 3349556 h 4030825"/>
              <a:gd name="T12" fmla="*/ 2835423 w 3816221"/>
              <a:gd name="T13" fmla="*/ 3284244 h 4030825"/>
              <a:gd name="T14" fmla="*/ 3057229 w 3816221"/>
              <a:gd name="T15" fmla="*/ 2850844 h 4030825"/>
              <a:gd name="T16" fmla="*/ 3177085 w 3816221"/>
              <a:gd name="T17" fmla="*/ 2511273 h 4030825"/>
              <a:gd name="T18" fmla="*/ 3301775 w 3816221"/>
              <a:gd name="T19" fmla="*/ 2425863 h 4030825"/>
              <a:gd name="T20" fmla="*/ 3413700 w 3816221"/>
              <a:gd name="T21" fmla="*/ 2285909 h 4030825"/>
              <a:gd name="T22" fmla="*/ 3488316 w 3816221"/>
              <a:gd name="T23" fmla="*/ 2239256 h 4030825"/>
              <a:gd name="T24" fmla="*/ 3581586 w 3816221"/>
              <a:gd name="T25" fmla="*/ 2145954 h 4030825"/>
              <a:gd name="T26" fmla="*/ 3814763 w 3816221"/>
              <a:gd name="T27" fmla="*/ 1996671 h 4030825"/>
              <a:gd name="T28" fmla="*/ 3320430 w 3816221"/>
              <a:gd name="T29" fmla="*/ 1203601 h 4030825"/>
              <a:gd name="T30" fmla="*/ 1809448 w 3816221"/>
              <a:gd name="T31" fmla="*/ 0 h 4030825"/>
              <a:gd name="T32" fmla="*/ 1594926 w 3816221"/>
              <a:gd name="T33" fmla="*/ 111964 h 4030825"/>
              <a:gd name="T34" fmla="*/ 1483002 w 3816221"/>
              <a:gd name="T35" fmla="*/ 214596 h 4030825"/>
              <a:gd name="T36" fmla="*/ 1352423 w 3816221"/>
              <a:gd name="T37" fmla="*/ 326559 h 4030825"/>
              <a:gd name="T38" fmla="*/ 1221844 w 3816221"/>
              <a:gd name="T39" fmla="*/ 345219 h 4030825"/>
              <a:gd name="T40" fmla="*/ 1100592 w 3816221"/>
              <a:gd name="T41" fmla="*/ 503834 h 4030825"/>
              <a:gd name="T42" fmla="*/ 921695 w 3816221"/>
              <a:gd name="T43" fmla="*/ 365205 h 4030825"/>
              <a:gd name="T44" fmla="*/ 298466 w 3816221"/>
              <a:gd name="T45" fmla="*/ 1100969 h 4030825"/>
              <a:gd name="T46" fmla="*/ 447699 w 3816221"/>
              <a:gd name="T47" fmla="*/ 1268913 h 4030825"/>
              <a:gd name="T48" fmla="*/ 522315 w 3816221"/>
              <a:gd name="T49" fmla="*/ 1418197 h 4030825"/>
              <a:gd name="T50" fmla="*/ 578277 w 3816221"/>
              <a:gd name="T51" fmla="*/ 1483509 h 4030825"/>
              <a:gd name="T52" fmla="*/ 391736 w 3816221"/>
              <a:gd name="T53" fmla="*/ 1726095 h 4030825"/>
              <a:gd name="T54" fmla="*/ 289139 w 3816221"/>
              <a:gd name="T55" fmla="*/ 2080643 h 4030825"/>
              <a:gd name="T56" fmla="*/ 997995 w 3816221"/>
              <a:gd name="T57" fmla="*/ 2705770 h 4030825"/>
              <a:gd name="T58" fmla="*/ 0 w 3816221"/>
              <a:gd name="T59" fmla="*/ 3769417 h 403082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816221" h="4030825">
                <a:moveTo>
                  <a:pt x="0" y="3769568"/>
                </a:moveTo>
                <a:lnTo>
                  <a:pt x="270588" y="4030825"/>
                </a:lnTo>
                <a:lnTo>
                  <a:pt x="1225903" y="3266317"/>
                </a:lnTo>
                <a:lnTo>
                  <a:pt x="2584466" y="3799878"/>
                </a:lnTo>
                <a:lnTo>
                  <a:pt x="2644390" y="3663370"/>
                </a:lnTo>
                <a:lnTo>
                  <a:pt x="2789853" y="3349690"/>
                </a:lnTo>
                <a:lnTo>
                  <a:pt x="2836506" y="3284376"/>
                </a:lnTo>
                <a:lnTo>
                  <a:pt x="3058396" y="2850958"/>
                </a:lnTo>
                <a:lnTo>
                  <a:pt x="3178299" y="2511374"/>
                </a:lnTo>
                <a:lnTo>
                  <a:pt x="3303037" y="2425960"/>
                </a:lnTo>
                <a:lnTo>
                  <a:pt x="3415004" y="2286000"/>
                </a:lnTo>
                <a:lnTo>
                  <a:pt x="3489649" y="2239347"/>
                </a:lnTo>
                <a:lnTo>
                  <a:pt x="3582955" y="2146041"/>
                </a:lnTo>
                <a:lnTo>
                  <a:pt x="3816221" y="1996751"/>
                </a:lnTo>
                <a:lnTo>
                  <a:pt x="3321698" y="1203649"/>
                </a:lnTo>
                <a:lnTo>
                  <a:pt x="1810139" y="0"/>
                </a:lnTo>
                <a:lnTo>
                  <a:pt x="1595535" y="111968"/>
                </a:lnTo>
                <a:lnTo>
                  <a:pt x="1483568" y="214605"/>
                </a:lnTo>
                <a:lnTo>
                  <a:pt x="1352939" y="326572"/>
                </a:lnTo>
                <a:lnTo>
                  <a:pt x="1222310" y="345233"/>
                </a:lnTo>
                <a:lnTo>
                  <a:pt x="1101012" y="503854"/>
                </a:lnTo>
                <a:lnTo>
                  <a:pt x="922047" y="365220"/>
                </a:lnTo>
                <a:lnTo>
                  <a:pt x="298580" y="1101013"/>
                </a:lnTo>
                <a:lnTo>
                  <a:pt x="447870" y="1268964"/>
                </a:lnTo>
                <a:lnTo>
                  <a:pt x="522515" y="1418254"/>
                </a:lnTo>
                <a:lnTo>
                  <a:pt x="578498" y="1483568"/>
                </a:lnTo>
                <a:lnTo>
                  <a:pt x="391886" y="1726164"/>
                </a:lnTo>
                <a:lnTo>
                  <a:pt x="289249" y="2080727"/>
                </a:lnTo>
                <a:lnTo>
                  <a:pt x="998376" y="2705878"/>
                </a:lnTo>
                <a:lnTo>
                  <a:pt x="0" y="3769568"/>
                </a:lnTo>
                <a:close/>
              </a:path>
            </a:pathLst>
          </a:custGeom>
          <a:solidFill>
            <a:srgbClr val="FFFF00">
              <a:alpha val="21960"/>
            </a:srgbClr>
          </a:solidFill>
          <a:ln w="22225" cap="flat" cmpd="sng">
            <a:solidFill>
              <a:srgbClr val="C00000"/>
            </a:solidFill>
            <a:prstDash val="sys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28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cs typeface="Arial" charset="0"/>
            </a:endParaRPr>
          </a:p>
        </p:txBody>
      </p:sp>
      <p:grpSp>
        <p:nvGrpSpPr>
          <p:cNvPr id="46086" name="49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46099" name="61 Grupo"/>
            <p:cNvGrpSpPr>
              <a:grpSpLocks/>
            </p:cNvGrpSpPr>
            <p:nvPr/>
          </p:nvGrpSpPr>
          <p:grpSpPr bwMode="auto">
            <a:xfrm>
              <a:off x="35496" y="540720"/>
              <a:ext cx="6873335" cy="6170646"/>
              <a:chOff x="35496" y="540720"/>
              <a:chExt cx="6873335" cy="6170646"/>
            </a:xfrm>
          </p:grpSpPr>
          <p:grpSp>
            <p:nvGrpSpPr>
              <p:cNvPr id="46101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46133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87" name="86 CuadroTexto"/>
                  <p:cNvSpPr txBox="1"/>
                  <p:nvPr/>
                </p:nvSpPr>
                <p:spPr bwMode="auto">
                  <a:xfrm rot="18908975">
                    <a:off x="3346608" y="3690719"/>
                    <a:ext cx="910365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88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89" name="36 CuadroTexto"/>
                  <p:cNvSpPr txBox="1"/>
                  <p:nvPr/>
                </p:nvSpPr>
                <p:spPr bwMode="auto">
                  <a:xfrm rot="18908975">
                    <a:off x="3044514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90" name="89 CuadroTexto"/>
                  <p:cNvSpPr txBox="1"/>
                  <p:nvPr/>
                </p:nvSpPr>
                <p:spPr bwMode="auto">
                  <a:xfrm rot="18996421">
                    <a:off x="2654650" y="2663728"/>
                    <a:ext cx="920571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91" name="90 CuadroTexto"/>
                  <p:cNvSpPr txBox="1"/>
                  <p:nvPr/>
                </p:nvSpPr>
                <p:spPr bwMode="auto">
                  <a:xfrm rot="18908975">
                    <a:off x="1991266" y="2055291"/>
                    <a:ext cx="977725" cy="14904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92" name="91 CuadroTexto"/>
                  <p:cNvSpPr txBox="1"/>
                  <p:nvPr/>
                </p:nvSpPr>
                <p:spPr bwMode="auto">
                  <a:xfrm rot="2851468">
                    <a:off x="2877041" y="1816435"/>
                    <a:ext cx="718690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93" name="92 CuadroTexto"/>
                  <p:cNvSpPr txBox="1"/>
                  <p:nvPr/>
                </p:nvSpPr>
                <p:spPr bwMode="auto">
                  <a:xfrm rot="2758477">
                    <a:off x="1975845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94" name="93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86" name="85 CuadroTexto"/>
                <p:cNvSpPr txBox="1"/>
                <p:nvPr/>
              </p:nvSpPr>
              <p:spPr bwMode="auto">
                <a:xfrm rot="2659813">
                  <a:off x="2368885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46102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55" name="54 Conector recto"/>
              <p:cNvCxnSpPr/>
              <p:nvPr/>
            </p:nvCxnSpPr>
            <p:spPr bwMode="auto">
              <a:xfrm flipH="1">
                <a:off x="2097097" y="2719175"/>
                <a:ext cx="476252" cy="50795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04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370501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57" name="56 Conector recto"/>
              <p:cNvCxnSpPr>
                <a:stCxn id="46104" idx="1"/>
              </p:cNvCxnSpPr>
              <p:nvPr/>
            </p:nvCxnSpPr>
            <p:spPr bwMode="auto">
              <a:xfrm flipH="1" flipV="1">
                <a:off x="2454285" y="4003342"/>
                <a:ext cx="1139830" cy="48255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06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59" name="58 Conector recto"/>
              <p:cNvCxnSpPr>
                <a:stCxn id="46106" idx="1"/>
              </p:cNvCxnSpPr>
              <p:nvPr/>
            </p:nvCxnSpPr>
            <p:spPr bwMode="auto">
              <a:xfrm flipH="1" flipV="1">
                <a:off x="1239843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08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61" name="60 Conector recto"/>
              <p:cNvCxnSpPr>
                <a:stCxn id="46108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10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63" name="62 Conector recto"/>
              <p:cNvCxnSpPr>
                <a:stCxn id="46110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63 CuadroTexto"/>
              <p:cNvSpPr txBox="1"/>
              <p:nvPr/>
            </p:nvSpPr>
            <p:spPr bwMode="auto">
              <a:xfrm rot="18627235">
                <a:off x="341335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46113" name="56 Grupo"/>
              <p:cNvGrpSpPr>
                <a:grpSpLocks/>
              </p:cNvGrpSpPr>
              <p:nvPr/>
            </p:nvGrpSpPr>
            <p:grpSpPr bwMode="auto">
              <a:xfrm>
                <a:off x="4070789" y="1943107"/>
                <a:ext cx="2197533" cy="4693586"/>
                <a:chOff x="5717920" y="724282"/>
                <a:chExt cx="2823979" cy="6032129"/>
              </a:xfrm>
            </p:grpSpPr>
            <p:sp>
              <p:nvSpPr>
                <p:cNvPr id="81" name="80 CuadroTexto"/>
                <p:cNvSpPr txBox="1"/>
                <p:nvPr/>
              </p:nvSpPr>
              <p:spPr bwMode="auto">
                <a:xfrm rot="2776245">
                  <a:off x="7008736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82" name="81 CuadroTexto"/>
                <p:cNvSpPr txBox="1"/>
                <p:nvPr/>
              </p:nvSpPr>
              <p:spPr bwMode="auto">
                <a:xfrm rot="18714702">
                  <a:off x="5542957" y="898514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83" name="82 CuadroTexto"/>
                <p:cNvSpPr txBox="1"/>
                <p:nvPr/>
              </p:nvSpPr>
              <p:spPr bwMode="auto">
                <a:xfrm rot="19733943">
                  <a:off x="7078096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84" name="83 CuadroTexto"/>
                <p:cNvSpPr txBox="1"/>
                <p:nvPr/>
              </p:nvSpPr>
              <p:spPr bwMode="auto">
                <a:xfrm rot="17678331">
                  <a:off x="7932882" y="6199565"/>
                  <a:ext cx="832337" cy="28152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66" name="65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46115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68" name="67 Conector recto"/>
              <p:cNvCxnSpPr>
                <a:stCxn id="46115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17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70" name="69 Conector recto"/>
              <p:cNvCxnSpPr>
                <a:stCxn id="46117" idx="1"/>
              </p:cNvCxnSpPr>
              <p:nvPr/>
            </p:nvCxnSpPr>
            <p:spPr bwMode="auto">
              <a:xfrm flipH="1" flipV="1">
                <a:off x="2397135" y="4758922"/>
                <a:ext cx="1595445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19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72" name="71 Conector recto"/>
              <p:cNvCxnSpPr>
                <a:stCxn id="46119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21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74" name="73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74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76" name="75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77" name="76 CuadroTexto"/>
              <p:cNvSpPr txBox="1"/>
              <p:nvPr/>
            </p:nvSpPr>
            <p:spPr bwMode="auto">
              <a:xfrm rot="18696675">
                <a:off x="-281713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46126" name="39 CuadroTexto"/>
              <p:cNvSpPr txBox="1">
                <a:spLocks noChangeArrowheads="1"/>
              </p:cNvSpPr>
              <p:nvPr/>
            </p:nvSpPr>
            <p:spPr bwMode="auto">
              <a:xfrm>
                <a:off x="35496" y="2996952"/>
                <a:ext cx="11922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Planta de tratamiento</a:t>
                </a:r>
              </a:p>
            </p:txBody>
          </p:sp>
          <p:cxnSp>
            <p:nvCxnSpPr>
              <p:cNvPr id="79" name="78 Conector recto"/>
              <p:cNvCxnSpPr/>
              <p:nvPr/>
            </p:nvCxnSpPr>
            <p:spPr bwMode="auto">
              <a:xfrm>
                <a:off x="457201" y="3349353"/>
                <a:ext cx="571503" cy="122226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128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" name="51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46087" name="6 CuadroTexto"/>
          <p:cNvSpPr txBox="1">
            <a:spLocks noChangeArrowheads="1"/>
          </p:cNvSpPr>
          <p:nvPr/>
        </p:nvSpPr>
        <p:spPr bwMode="auto">
          <a:xfrm>
            <a:off x="4618038" y="6018213"/>
            <a:ext cx="1276350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900" b="1"/>
              <a:t>LIMITE URBANO</a:t>
            </a:r>
          </a:p>
          <a:p>
            <a:pPr algn="ctr" eaLnBrk="1" hangingPunct="1"/>
            <a:r>
              <a:rPr lang="es-ES" sz="900" b="1"/>
              <a:t>Vigente 1961</a:t>
            </a:r>
          </a:p>
        </p:txBody>
      </p:sp>
      <p:cxnSp>
        <p:nvCxnSpPr>
          <p:cNvPr id="73" name="72 Conector recto"/>
          <p:cNvCxnSpPr>
            <a:stCxn id="46087" idx="0"/>
            <a:endCxn id="100" idx="7"/>
          </p:cNvCxnSpPr>
          <p:nvPr/>
        </p:nvCxnSpPr>
        <p:spPr bwMode="auto">
          <a:xfrm flipH="1" flipV="1">
            <a:off x="3970338" y="5111750"/>
            <a:ext cx="1285875" cy="906463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609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Límite Urbano - Ampliación del Área Urbana </a:t>
            </a:r>
          </a:p>
        </p:txBody>
      </p:sp>
      <p:sp>
        <p:nvSpPr>
          <p:cNvPr id="58" name="57 Elipse"/>
          <p:cNvSpPr/>
          <p:nvPr/>
        </p:nvSpPr>
        <p:spPr>
          <a:xfrm>
            <a:off x="2700338" y="3522663"/>
            <a:ext cx="406400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" name="59 Elipse"/>
          <p:cNvSpPr/>
          <p:nvPr/>
        </p:nvSpPr>
        <p:spPr>
          <a:xfrm>
            <a:off x="3681413" y="2290763"/>
            <a:ext cx="407987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" name="61 Elipse"/>
          <p:cNvSpPr/>
          <p:nvPr/>
        </p:nvSpPr>
        <p:spPr>
          <a:xfrm>
            <a:off x="633413" y="6045200"/>
            <a:ext cx="406400" cy="4302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1" name="70 Elipse"/>
          <p:cNvSpPr/>
          <p:nvPr/>
        </p:nvSpPr>
        <p:spPr>
          <a:xfrm>
            <a:off x="1979613" y="1989138"/>
            <a:ext cx="406400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8" name="77 Elipse"/>
          <p:cNvSpPr/>
          <p:nvPr/>
        </p:nvSpPr>
        <p:spPr>
          <a:xfrm>
            <a:off x="4625975" y="4508500"/>
            <a:ext cx="407988" cy="4302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2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3079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ea typeface="+mn-ea"/>
                <a:cs typeface="Arial" charset="0"/>
              </a:rPr>
              <a:t>Resumen de Objetivos </a:t>
            </a:r>
          </a:p>
        </p:txBody>
      </p:sp>
      <p:sp>
        <p:nvSpPr>
          <p:cNvPr id="95" name="94 CuadroTexto"/>
          <p:cNvSpPr txBox="1">
            <a:spLocks noChangeArrowheads="1"/>
          </p:cNvSpPr>
          <p:nvPr/>
        </p:nvSpPr>
        <p:spPr bwMode="auto">
          <a:xfrm>
            <a:off x="6132513" y="779463"/>
            <a:ext cx="2928937" cy="3816350"/>
          </a:xfrm>
          <a:prstGeom prst="rect">
            <a:avLst/>
          </a:prstGeom>
          <a:solidFill>
            <a:srgbClr val="FFFF99">
              <a:alpha val="7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s-ES" sz="1100"/>
              <a:t>Compatibilizar el crecimiento urbano de Pichirropulli con la definición del límite urbano.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Integrar dentro del límite urbano propuesto, los sectores que presentan mayor concentración de actividades urbanas, tanto al norte, como al oriente de la localidad, especialmente los conjuntos de viviendas existentes. 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Proveer una adecuada conectividad a los sectores no consolidados dentro del área urbana. 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Definición de un espacio público significativo para la localidad en el sector de la estación, que permita potenciar las actuales ruinas asociadas a la actividad del ferrocarril. 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100"/>
              <a:t>Establecer una estructura de zonificación y normas urbanísticas asociadas que permitan reconocer la situación actual de la localidad, sus principales actividades y elementos urbanos representativos.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r="22617" b="10225"/>
          <a:stretch>
            <a:fillRect/>
          </a:stretch>
        </p:blipFill>
        <p:spPr bwMode="auto">
          <a:xfrm>
            <a:off x="6335713" y="4794250"/>
            <a:ext cx="27686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58" grpId="0" animBg="1"/>
      <p:bldP spid="60" grpId="0" animBg="1"/>
      <p:bldP spid="62" grpId="0" animBg="1"/>
      <p:bldP spid="71" grpId="0" animBg="1"/>
      <p:bldP spid="78" grpId="0" animBg="1"/>
      <p:bldP spid="80" grpId="0" animBg="1"/>
      <p:bldP spid="9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8" descr="C:\Proyectos\358_Paillaco\Planos\Etapa 5\00_Esquemas2\Pichirropulli_Proy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15925"/>
            <a:ext cx="6384925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Proyecto del Plan – Vialidad Estructurante </a:t>
            </a:r>
          </a:p>
        </p:txBody>
      </p:sp>
      <p:grpSp>
        <p:nvGrpSpPr>
          <p:cNvPr id="47108" name="48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47116" name="61 Grupo"/>
            <p:cNvGrpSpPr>
              <a:grpSpLocks/>
            </p:cNvGrpSpPr>
            <p:nvPr/>
          </p:nvGrpSpPr>
          <p:grpSpPr bwMode="auto">
            <a:xfrm>
              <a:off x="323849" y="540720"/>
              <a:ext cx="6584982" cy="6170646"/>
              <a:chOff x="323849" y="540720"/>
              <a:chExt cx="6584982" cy="6170646"/>
            </a:xfrm>
          </p:grpSpPr>
          <p:grpSp>
            <p:nvGrpSpPr>
              <p:cNvPr id="47118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47148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86" name="85 CuadroTexto"/>
                  <p:cNvSpPr txBox="1"/>
                  <p:nvPr/>
                </p:nvSpPr>
                <p:spPr bwMode="auto">
                  <a:xfrm rot="18908975">
                    <a:off x="3381309" y="3690719"/>
                    <a:ext cx="875665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87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88" name="36 CuadroTexto"/>
                  <p:cNvSpPr txBox="1"/>
                  <p:nvPr/>
                </p:nvSpPr>
                <p:spPr bwMode="auto">
                  <a:xfrm rot="18908975">
                    <a:off x="3079215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89" name="88 CuadroTexto"/>
                  <p:cNvSpPr txBox="1"/>
                  <p:nvPr/>
                </p:nvSpPr>
                <p:spPr bwMode="auto">
                  <a:xfrm rot="18996421">
                    <a:off x="2689349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90" name="89 CuadroTexto"/>
                  <p:cNvSpPr txBox="1"/>
                  <p:nvPr/>
                </p:nvSpPr>
                <p:spPr bwMode="auto">
                  <a:xfrm rot="18908975">
                    <a:off x="2025967" y="2043041"/>
                    <a:ext cx="977724" cy="16129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91" name="90 CuadroTexto"/>
                  <p:cNvSpPr txBox="1"/>
                  <p:nvPr/>
                </p:nvSpPr>
                <p:spPr bwMode="auto">
                  <a:xfrm rot="2851468">
                    <a:off x="2905614" y="1810310"/>
                    <a:ext cx="730940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92" name="91 CuadroTexto"/>
                  <p:cNvSpPr txBox="1"/>
                  <p:nvPr/>
                </p:nvSpPr>
                <p:spPr bwMode="auto">
                  <a:xfrm rot="2758477">
                    <a:off x="2010544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93" name="92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85" name="84 CuadroTexto"/>
                <p:cNvSpPr txBox="1"/>
                <p:nvPr/>
              </p:nvSpPr>
              <p:spPr bwMode="auto">
                <a:xfrm rot="2659813">
                  <a:off x="2403584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47119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54" name="53 Conector recto"/>
              <p:cNvCxnSpPr/>
              <p:nvPr/>
            </p:nvCxnSpPr>
            <p:spPr bwMode="auto">
              <a:xfrm flipH="1">
                <a:off x="2043121" y="2719175"/>
                <a:ext cx="530227" cy="65875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21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230555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56" name="55 Conector recto"/>
              <p:cNvCxnSpPr>
                <a:stCxn id="47121" idx="1"/>
              </p:cNvCxnSpPr>
              <p:nvPr/>
            </p:nvCxnSpPr>
            <p:spPr bwMode="auto">
              <a:xfrm flipH="1" flipV="1">
                <a:off x="2463810" y="4039852"/>
                <a:ext cx="1130305" cy="30635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23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58" name="57 Conector recto"/>
              <p:cNvCxnSpPr>
                <a:stCxn id="47123" idx="1"/>
              </p:cNvCxnSpPr>
              <p:nvPr/>
            </p:nvCxnSpPr>
            <p:spPr bwMode="auto">
              <a:xfrm flipH="1" flipV="1">
                <a:off x="1239842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25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60" name="59 Conector recto"/>
              <p:cNvCxnSpPr>
                <a:stCxn id="47125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27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62" name="61 Conector recto"/>
              <p:cNvCxnSpPr>
                <a:stCxn id="47127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62 CuadroTexto"/>
              <p:cNvSpPr txBox="1"/>
              <p:nvPr/>
            </p:nvSpPr>
            <p:spPr bwMode="auto">
              <a:xfrm rot="18627235">
                <a:off x="341334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47130" name="56 Grupo"/>
              <p:cNvGrpSpPr>
                <a:grpSpLocks/>
              </p:cNvGrpSpPr>
              <p:nvPr/>
            </p:nvGrpSpPr>
            <p:grpSpPr bwMode="auto">
              <a:xfrm>
                <a:off x="4378280" y="1719045"/>
                <a:ext cx="1876499" cy="4917716"/>
                <a:chOff x="6113066" y="436321"/>
                <a:chExt cx="2411428" cy="6320177"/>
              </a:xfrm>
            </p:grpSpPr>
            <p:sp>
              <p:nvSpPr>
                <p:cNvPr id="80" name="79 CuadroTexto"/>
                <p:cNvSpPr txBox="1"/>
                <p:nvPr/>
              </p:nvSpPr>
              <p:spPr bwMode="auto">
                <a:xfrm rot="2776245">
                  <a:off x="7008735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81" name="80 CuadroTexto"/>
                <p:cNvSpPr txBox="1"/>
                <p:nvPr/>
              </p:nvSpPr>
              <p:spPr bwMode="auto">
                <a:xfrm rot="18714702">
                  <a:off x="5938726" y="610869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82" name="81 CuadroTexto"/>
                <p:cNvSpPr txBox="1"/>
                <p:nvPr/>
              </p:nvSpPr>
              <p:spPr bwMode="auto">
                <a:xfrm rot="19733943">
                  <a:off x="7078095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83" name="82 CuadroTexto"/>
                <p:cNvSpPr txBox="1"/>
                <p:nvPr/>
              </p:nvSpPr>
              <p:spPr bwMode="auto">
                <a:xfrm rot="17678331">
                  <a:off x="7950220" y="6182225"/>
                  <a:ext cx="832337" cy="31620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65" name="64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47132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67" name="66 Conector recto"/>
              <p:cNvCxnSpPr>
                <a:stCxn id="47132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34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69" name="68 Conector recto"/>
              <p:cNvCxnSpPr>
                <a:stCxn id="47134" idx="1"/>
              </p:cNvCxnSpPr>
              <p:nvPr/>
            </p:nvCxnSpPr>
            <p:spPr bwMode="auto">
              <a:xfrm flipH="1" flipV="1">
                <a:off x="2397135" y="4758922"/>
                <a:ext cx="1595446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36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71" name="70 Conector recto"/>
              <p:cNvCxnSpPr>
                <a:stCxn id="47136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38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73" name="72 Conector recto"/>
              <p:cNvCxnSpPr/>
              <p:nvPr/>
            </p:nvCxnSpPr>
            <p:spPr bwMode="auto">
              <a:xfrm flipH="1" flipV="1">
                <a:off x="5132411" y="1166744"/>
                <a:ext cx="584203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73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75" name="74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76" name="75 CuadroTexto"/>
              <p:cNvSpPr txBox="1"/>
              <p:nvPr/>
            </p:nvSpPr>
            <p:spPr bwMode="auto">
              <a:xfrm rot="18696675">
                <a:off x="-281714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pic>
            <p:nvPicPr>
              <p:cNvPr id="47143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" name="50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47109" name="35 CuadroTexto"/>
          <p:cNvSpPr txBox="1">
            <a:spLocks noChangeArrowheads="1"/>
          </p:cNvSpPr>
          <p:nvPr/>
        </p:nvSpPr>
        <p:spPr bwMode="auto">
          <a:xfrm>
            <a:off x="6481763" y="5046663"/>
            <a:ext cx="2363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VIALIDAD ESTRUCTURANTE </a:t>
            </a:r>
          </a:p>
        </p:txBody>
      </p:sp>
      <p:cxnSp>
        <p:nvCxnSpPr>
          <p:cNvPr id="49" name="48 Conector recto"/>
          <p:cNvCxnSpPr/>
          <p:nvPr/>
        </p:nvCxnSpPr>
        <p:spPr>
          <a:xfrm>
            <a:off x="6597650" y="5570538"/>
            <a:ext cx="43021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37 CuadroTexto"/>
          <p:cNvSpPr txBox="1">
            <a:spLocks noChangeArrowheads="1"/>
          </p:cNvSpPr>
          <p:nvPr/>
        </p:nvSpPr>
        <p:spPr bwMode="auto">
          <a:xfrm>
            <a:off x="7064375" y="5414963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Existe 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6597650" y="5859463"/>
            <a:ext cx="430213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3" name="39 CuadroTexto"/>
          <p:cNvSpPr txBox="1">
            <a:spLocks noChangeArrowheads="1"/>
          </p:cNvSpPr>
          <p:nvPr/>
        </p:nvSpPr>
        <p:spPr bwMode="auto">
          <a:xfrm>
            <a:off x="7064375" y="5702300"/>
            <a:ext cx="17922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Existe con ensanche  </a:t>
            </a:r>
          </a:p>
        </p:txBody>
      </p:sp>
      <p:cxnSp>
        <p:nvCxnSpPr>
          <p:cNvPr id="55" name="54 Conector recto"/>
          <p:cNvCxnSpPr/>
          <p:nvPr/>
        </p:nvCxnSpPr>
        <p:spPr>
          <a:xfrm>
            <a:off x="6597650" y="6138863"/>
            <a:ext cx="4302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5" name="41 CuadroTexto"/>
          <p:cNvSpPr txBox="1">
            <a:spLocks noChangeArrowheads="1"/>
          </p:cNvSpPr>
          <p:nvPr/>
        </p:nvSpPr>
        <p:spPr bwMode="auto">
          <a:xfrm>
            <a:off x="7064375" y="5981700"/>
            <a:ext cx="1831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Apertura (nuevas vías)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4" descr="C:\Proyectos\358_Paillaco\Planos\Etapa 5\00_Esquemas2\Pichirropulli_Proy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15925"/>
            <a:ext cx="6384925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Proyecto del Plan – Zonas </a:t>
            </a:r>
          </a:p>
        </p:txBody>
      </p:sp>
      <p:grpSp>
        <p:nvGrpSpPr>
          <p:cNvPr id="48132" name="48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48170" name="61 Grupo"/>
            <p:cNvGrpSpPr>
              <a:grpSpLocks/>
            </p:cNvGrpSpPr>
            <p:nvPr/>
          </p:nvGrpSpPr>
          <p:grpSpPr bwMode="auto">
            <a:xfrm>
              <a:off x="323849" y="540720"/>
              <a:ext cx="6584982" cy="6170646"/>
              <a:chOff x="323849" y="540720"/>
              <a:chExt cx="6584982" cy="6170646"/>
            </a:xfrm>
          </p:grpSpPr>
          <p:grpSp>
            <p:nvGrpSpPr>
              <p:cNvPr id="48172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48202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86" name="85 CuadroTexto"/>
                  <p:cNvSpPr txBox="1"/>
                  <p:nvPr/>
                </p:nvSpPr>
                <p:spPr bwMode="auto">
                  <a:xfrm rot="18908975">
                    <a:off x="3381309" y="3690719"/>
                    <a:ext cx="875665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87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88" name="36 CuadroTexto"/>
                  <p:cNvSpPr txBox="1"/>
                  <p:nvPr/>
                </p:nvSpPr>
                <p:spPr bwMode="auto">
                  <a:xfrm rot="18908975">
                    <a:off x="3079215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89" name="88 CuadroTexto"/>
                  <p:cNvSpPr txBox="1"/>
                  <p:nvPr/>
                </p:nvSpPr>
                <p:spPr bwMode="auto">
                  <a:xfrm rot="18996421">
                    <a:off x="2689349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90" name="89 CuadroTexto"/>
                  <p:cNvSpPr txBox="1"/>
                  <p:nvPr/>
                </p:nvSpPr>
                <p:spPr bwMode="auto">
                  <a:xfrm rot="18908975">
                    <a:off x="2025967" y="2043041"/>
                    <a:ext cx="977724" cy="16129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91" name="90 CuadroTexto"/>
                  <p:cNvSpPr txBox="1"/>
                  <p:nvPr/>
                </p:nvSpPr>
                <p:spPr bwMode="auto">
                  <a:xfrm rot="2851468">
                    <a:off x="2905614" y="1810310"/>
                    <a:ext cx="730940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92" name="91 CuadroTexto"/>
                  <p:cNvSpPr txBox="1"/>
                  <p:nvPr/>
                </p:nvSpPr>
                <p:spPr bwMode="auto">
                  <a:xfrm rot="2758477">
                    <a:off x="2010544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93" name="92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85" name="84 CuadroTexto"/>
                <p:cNvSpPr txBox="1"/>
                <p:nvPr/>
              </p:nvSpPr>
              <p:spPr bwMode="auto">
                <a:xfrm rot="2659813">
                  <a:off x="2403584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48173" name="37 CuadroTexto"/>
              <p:cNvSpPr txBox="1">
                <a:spLocks noChangeArrowheads="1"/>
              </p:cNvSpPr>
              <p:nvPr/>
            </p:nvSpPr>
            <p:spPr bwMode="auto">
              <a:xfrm>
                <a:off x="2141452" y="252330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54" name="53 Conector recto"/>
              <p:cNvCxnSpPr>
                <a:endCxn id="48169" idx="0"/>
              </p:cNvCxnSpPr>
              <p:nvPr/>
            </p:nvCxnSpPr>
            <p:spPr bwMode="auto">
              <a:xfrm flipH="1">
                <a:off x="2051058" y="2733460"/>
                <a:ext cx="319090" cy="517477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75" name="39 CuadroTexto"/>
              <p:cNvSpPr txBox="1">
                <a:spLocks noChangeArrowheads="1"/>
              </p:cNvSpPr>
              <p:nvPr/>
            </p:nvSpPr>
            <p:spPr bwMode="auto">
              <a:xfrm>
                <a:off x="3603519" y="4230555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56" name="55 Conector recto"/>
              <p:cNvCxnSpPr>
                <a:stCxn id="48175" idx="1"/>
              </p:cNvCxnSpPr>
              <p:nvPr/>
            </p:nvCxnSpPr>
            <p:spPr bwMode="auto">
              <a:xfrm flipH="1" flipV="1">
                <a:off x="2473335" y="4003342"/>
                <a:ext cx="1130305" cy="34286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77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58" name="57 Conector recto"/>
              <p:cNvCxnSpPr>
                <a:stCxn id="48177" idx="1"/>
              </p:cNvCxnSpPr>
              <p:nvPr/>
            </p:nvCxnSpPr>
            <p:spPr bwMode="auto">
              <a:xfrm flipH="1" flipV="1">
                <a:off x="1239842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79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60" name="59 Conector recto"/>
              <p:cNvCxnSpPr>
                <a:stCxn id="48179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81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62" name="61 Conector recto"/>
              <p:cNvCxnSpPr>
                <a:stCxn id="48181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62 CuadroTexto"/>
              <p:cNvSpPr txBox="1"/>
              <p:nvPr/>
            </p:nvSpPr>
            <p:spPr bwMode="auto">
              <a:xfrm rot="18627235">
                <a:off x="341334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48184" name="56 Grupo"/>
              <p:cNvGrpSpPr>
                <a:grpSpLocks/>
              </p:cNvGrpSpPr>
              <p:nvPr/>
            </p:nvGrpSpPr>
            <p:grpSpPr bwMode="auto">
              <a:xfrm>
                <a:off x="4378280" y="1719045"/>
                <a:ext cx="1876499" cy="4917716"/>
                <a:chOff x="6113066" y="436321"/>
                <a:chExt cx="2411428" cy="6320177"/>
              </a:xfrm>
            </p:grpSpPr>
            <p:sp>
              <p:nvSpPr>
                <p:cNvPr id="80" name="79 CuadroTexto"/>
                <p:cNvSpPr txBox="1"/>
                <p:nvPr/>
              </p:nvSpPr>
              <p:spPr bwMode="auto">
                <a:xfrm rot="2776245">
                  <a:off x="7008735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81" name="80 CuadroTexto"/>
                <p:cNvSpPr txBox="1"/>
                <p:nvPr/>
              </p:nvSpPr>
              <p:spPr bwMode="auto">
                <a:xfrm rot="18714702">
                  <a:off x="5938726" y="610869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82" name="81 CuadroTexto"/>
                <p:cNvSpPr txBox="1"/>
                <p:nvPr/>
              </p:nvSpPr>
              <p:spPr bwMode="auto">
                <a:xfrm rot="19733943">
                  <a:off x="7078095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83" name="82 CuadroTexto"/>
                <p:cNvSpPr txBox="1"/>
                <p:nvPr/>
              </p:nvSpPr>
              <p:spPr bwMode="auto">
                <a:xfrm rot="17678331">
                  <a:off x="7950220" y="6182225"/>
                  <a:ext cx="832337" cy="31620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65" name="64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48186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67" name="66 Conector recto"/>
              <p:cNvCxnSpPr>
                <a:stCxn id="48186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88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69" name="68 Conector recto"/>
              <p:cNvCxnSpPr>
                <a:stCxn id="48188" idx="1"/>
              </p:cNvCxnSpPr>
              <p:nvPr/>
            </p:nvCxnSpPr>
            <p:spPr bwMode="auto">
              <a:xfrm flipH="1" flipV="1">
                <a:off x="2397135" y="4758922"/>
                <a:ext cx="1595446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90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71" name="70 Conector recto"/>
              <p:cNvCxnSpPr>
                <a:stCxn id="48190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92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73" name="72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73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75" name="74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76" name="75 CuadroTexto"/>
              <p:cNvSpPr txBox="1"/>
              <p:nvPr/>
            </p:nvSpPr>
            <p:spPr bwMode="auto">
              <a:xfrm rot="18696675">
                <a:off x="-281714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pic>
            <p:nvPicPr>
              <p:cNvPr id="48197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" name="50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48133" name="93 Grupo"/>
          <p:cNvGrpSpPr>
            <a:grpSpLocks/>
          </p:cNvGrpSpPr>
          <p:nvPr/>
        </p:nvGrpSpPr>
        <p:grpSpPr bwMode="auto">
          <a:xfrm>
            <a:off x="455613" y="733425"/>
            <a:ext cx="5018087" cy="5934075"/>
            <a:chOff x="325348" y="771313"/>
            <a:chExt cx="5017132" cy="5933307"/>
          </a:xfrm>
        </p:grpSpPr>
        <p:sp>
          <p:nvSpPr>
            <p:cNvPr id="48135" name="4 CuadroTexto"/>
            <p:cNvSpPr txBox="1">
              <a:spLocks noChangeArrowheads="1"/>
            </p:cNvSpPr>
            <p:nvPr/>
          </p:nvSpPr>
          <p:spPr bwMode="auto">
            <a:xfrm>
              <a:off x="2030064" y="3528014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36" name="5 CuadroTexto"/>
            <p:cNvSpPr txBox="1">
              <a:spLocks noChangeArrowheads="1"/>
            </p:cNvSpPr>
            <p:nvPr/>
          </p:nvSpPr>
          <p:spPr bwMode="auto">
            <a:xfrm>
              <a:off x="3389893" y="3582792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37" name="6 CuadroTexto"/>
            <p:cNvSpPr txBox="1">
              <a:spLocks noChangeArrowheads="1"/>
            </p:cNvSpPr>
            <p:nvPr/>
          </p:nvSpPr>
          <p:spPr bwMode="auto">
            <a:xfrm>
              <a:off x="1445191" y="5289993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38" name="8 CuadroTexto"/>
            <p:cNvSpPr txBox="1">
              <a:spLocks noChangeArrowheads="1"/>
            </p:cNvSpPr>
            <p:nvPr/>
          </p:nvSpPr>
          <p:spPr bwMode="auto">
            <a:xfrm>
              <a:off x="631145" y="6208000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39" name="9 CuadroTexto"/>
            <p:cNvSpPr txBox="1">
              <a:spLocks noChangeArrowheads="1"/>
            </p:cNvSpPr>
            <p:nvPr/>
          </p:nvSpPr>
          <p:spPr bwMode="auto">
            <a:xfrm>
              <a:off x="2655301" y="3761640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ZM6</a:t>
              </a:r>
            </a:p>
          </p:txBody>
        </p:sp>
        <p:sp>
          <p:nvSpPr>
            <p:cNvPr id="48140" name="10 CuadroTexto"/>
            <p:cNvSpPr txBox="1">
              <a:spLocks noChangeArrowheads="1"/>
            </p:cNvSpPr>
            <p:nvPr/>
          </p:nvSpPr>
          <p:spPr bwMode="auto">
            <a:xfrm>
              <a:off x="1699734" y="4314449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ZM6</a:t>
              </a:r>
            </a:p>
          </p:txBody>
        </p:sp>
        <p:sp>
          <p:nvSpPr>
            <p:cNvPr id="48141" name="11 CuadroTexto"/>
            <p:cNvSpPr txBox="1">
              <a:spLocks noChangeArrowheads="1"/>
            </p:cNvSpPr>
            <p:nvPr/>
          </p:nvSpPr>
          <p:spPr bwMode="auto">
            <a:xfrm>
              <a:off x="3708400" y="2924175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42" name="12 CuadroTexto"/>
            <p:cNvSpPr txBox="1">
              <a:spLocks noChangeArrowheads="1"/>
            </p:cNvSpPr>
            <p:nvPr/>
          </p:nvSpPr>
          <p:spPr bwMode="auto">
            <a:xfrm>
              <a:off x="2767252" y="2302859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43" name="13 CuadroTexto"/>
            <p:cNvSpPr txBox="1">
              <a:spLocks noChangeArrowheads="1"/>
            </p:cNvSpPr>
            <p:nvPr/>
          </p:nvSpPr>
          <p:spPr bwMode="auto">
            <a:xfrm>
              <a:off x="3046867" y="4719573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44" name="14 CuadroTexto"/>
            <p:cNvSpPr txBox="1">
              <a:spLocks noChangeArrowheads="1"/>
            </p:cNvSpPr>
            <p:nvPr/>
          </p:nvSpPr>
          <p:spPr bwMode="auto">
            <a:xfrm>
              <a:off x="4649853" y="4346964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ZM7A</a:t>
              </a:r>
            </a:p>
          </p:txBody>
        </p:sp>
        <p:sp>
          <p:nvSpPr>
            <p:cNvPr id="48145" name="15 CuadroTexto"/>
            <p:cNvSpPr txBox="1">
              <a:spLocks noChangeArrowheads="1"/>
            </p:cNvSpPr>
            <p:nvPr/>
          </p:nvSpPr>
          <p:spPr bwMode="auto">
            <a:xfrm>
              <a:off x="2590655" y="1667954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106" name="105 Conector recto"/>
            <p:cNvCxnSpPr>
              <a:stCxn id="48145" idx="2"/>
            </p:cNvCxnSpPr>
            <p:nvPr/>
          </p:nvCxnSpPr>
          <p:spPr>
            <a:xfrm flipH="1">
              <a:off x="2193479" y="1884007"/>
              <a:ext cx="628530" cy="5698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7" name="18 CuadroTexto"/>
            <p:cNvSpPr txBox="1">
              <a:spLocks noChangeArrowheads="1"/>
            </p:cNvSpPr>
            <p:nvPr/>
          </p:nvSpPr>
          <p:spPr bwMode="auto">
            <a:xfrm>
              <a:off x="944854" y="5869506"/>
              <a:ext cx="4539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ZEQ1</a:t>
              </a:r>
            </a:p>
          </p:txBody>
        </p:sp>
        <p:sp>
          <p:nvSpPr>
            <p:cNvPr id="48148" name="19 CuadroTexto"/>
            <p:cNvSpPr txBox="1">
              <a:spLocks noChangeArrowheads="1"/>
            </p:cNvSpPr>
            <p:nvPr/>
          </p:nvSpPr>
          <p:spPr bwMode="auto">
            <a:xfrm>
              <a:off x="3951288" y="2457450"/>
              <a:ext cx="4539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ZEQ1</a:t>
              </a:r>
            </a:p>
          </p:txBody>
        </p:sp>
        <p:sp>
          <p:nvSpPr>
            <p:cNvPr id="48149" name="20 CuadroTexto"/>
            <p:cNvSpPr txBox="1">
              <a:spLocks noChangeArrowheads="1"/>
            </p:cNvSpPr>
            <p:nvPr/>
          </p:nvSpPr>
          <p:spPr bwMode="auto">
            <a:xfrm>
              <a:off x="3132138" y="2708275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50" name="21 CuadroTexto"/>
            <p:cNvSpPr txBox="1">
              <a:spLocks noChangeArrowheads="1"/>
            </p:cNvSpPr>
            <p:nvPr/>
          </p:nvSpPr>
          <p:spPr bwMode="auto">
            <a:xfrm>
              <a:off x="4952630" y="771313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51" name="22 CuadroTexto"/>
            <p:cNvSpPr txBox="1">
              <a:spLocks noChangeArrowheads="1"/>
            </p:cNvSpPr>
            <p:nvPr/>
          </p:nvSpPr>
          <p:spPr bwMode="auto">
            <a:xfrm>
              <a:off x="968365" y="3826680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52" name="23 CuadroTexto"/>
            <p:cNvSpPr txBox="1">
              <a:spLocks noChangeArrowheads="1"/>
            </p:cNvSpPr>
            <p:nvPr/>
          </p:nvSpPr>
          <p:spPr bwMode="auto">
            <a:xfrm>
              <a:off x="535357" y="4405738"/>
              <a:ext cx="60166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ZEP6</a:t>
              </a:r>
            </a:p>
          </p:txBody>
        </p:sp>
        <p:cxnSp>
          <p:nvCxnSpPr>
            <p:cNvPr id="113" name="112 Conector recto"/>
            <p:cNvCxnSpPr/>
            <p:nvPr/>
          </p:nvCxnSpPr>
          <p:spPr>
            <a:xfrm flipV="1">
              <a:off x="979274" y="4087172"/>
              <a:ext cx="1250712" cy="4476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54" name="11 CuadroTexto"/>
            <p:cNvSpPr txBox="1">
              <a:spLocks noChangeArrowheads="1"/>
            </p:cNvSpPr>
            <p:nvPr/>
          </p:nvSpPr>
          <p:spPr bwMode="auto">
            <a:xfrm>
              <a:off x="4369271" y="3610536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55" name="11 CuadroTexto"/>
            <p:cNvSpPr txBox="1">
              <a:spLocks noChangeArrowheads="1"/>
            </p:cNvSpPr>
            <p:nvPr/>
          </p:nvSpPr>
          <p:spPr bwMode="auto">
            <a:xfrm>
              <a:off x="4513266" y="2746620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56" name="13 CuadroTexto"/>
            <p:cNvSpPr txBox="1">
              <a:spLocks noChangeArrowheads="1"/>
            </p:cNvSpPr>
            <p:nvPr/>
          </p:nvSpPr>
          <p:spPr bwMode="auto">
            <a:xfrm>
              <a:off x="2137349" y="5554345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57" name="4 CuadroTexto"/>
            <p:cNvSpPr txBox="1">
              <a:spLocks noChangeArrowheads="1"/>
            </p:cNvSpPr>
            <p:nvPr/>
          </p:nvSpPr>
          <p:spPr bwMode="auto">
            <a:xfrm>
              <a:off x="1489371" y="3970500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58" name="12 CuadroTexto"/>
            <p:cNvSpPr txBox="1">
              <a:spLocks noChangeArrowheads="1"/>
            </p:cNvSpPr>
            <p:nvPr/>
          </p:nvSpPr>
          <p:spPr bwMode="auto">
            <a:xfrm>
              <a:off x="1273379" y="2602634"/>
              <a:ext cx="3786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ZH6</a:t>
              </a:r>
            </a:p>
          </p:txBody>
        </p:sp>
        <p:sp>
          <p:nvSpPr>
            <p:cNvPr id="48159" name="15 CuadroTexto"/>
            <p:cNvSpPr txBox="1">
              <a:spLocks noChangeArrowheads="1"/>
            </p:cNvSpPr>
            <p:nvPr/>
          </p:nvSpPr>
          <p:spPr bwMode="auto">
            <a:xfrm>
              <a:off x="4285320" y="1418709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ZM7A</a:t>
              </a:r>
            </a:p>
          </p:txBody>
        </p:sp>
        <p:sp>
          <p:nvSpPr>
            <p:cNvPr id="48160" name="23 CuadroTexto"/>
            <p:cNvSpPr txBox="1">
              <a:spLocks noChangeArrowheads="1"/>
            </p:cNvSpPr>
            <p:nvPr/>
          </p:nvSpPr>
          <p:spPr bwMode="auto">
            <a:xfrm>
              <a:off x="325348" y="4793298"/>
              <a:ext cx="60166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ZEP5</a:t>
              </a:r>
            </a:p>
          </p:txBody>
        </p:sp>
        <p:cxnSp>
          <p:nvCxnSpPr>
            <p:cNvPr id="79" name="78 Conector recto"/>
            <p:cNvCxnSpPr/>
            <p:nvPr/>
          </p:nvCxnSpPr>
          <p:spPr>
            <a:xfrm flipV="1">
              <a:off x="769763" y="4474472"/>
              <a:ext cx="1250712" cy="4476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62" name="15 CuadroTexto"/>
            <p:cNvSpPr txBox="1">
              <a:spLocks noChangeArrowheads="1"/>
            </p:cNvSpPr>
            <p:nvPr/>
          </p:nvSpPr>
          <p:spPr bwMode="auto">
            <a:xfrm>
              <a:off x="3069822" y="6489176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cxnSp>
          <p:nvCxnSpPr>
            <p:cNvPr id="95" name="94 Conector recto"/>
            <p:cNvCxnSpPr>
              <a:stCxn id="48162" idx="0"/>
            </p:cNvCxnSpPr>
            <p:nvPr/>
          </p:nvCxnSpPr>
          <p:spPr>
            <a:xfrm flipH="1" flipV="1">
              <a:off x="3237856" y="5990337"/>
              <a:ext cx="63488" cy="4984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64" name="15 CuadroTexto"/>
            <p:cNvSpPr txBox="1">
              <a:spLocks noChangeArrowheads="1"/>
            </p:cNvSpPr>
            <p:nvPr/>
          </p:nvSpPr>
          <p:spPr bwMode="auto">
            <a:xfrm>
              <a:off x="2857335" y="4978343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ZEP4</a:t>
              </a:r>
            </a:p>
          </p:txBody>
        </p:sp>
        <p:sp>
          <p:nvSpPr>
            <p:cNvPr id="48165" name="15 CuadroTexto"/>
            <p:cNvSpPr txBox="1">
              <a:spLocks noChangeArrowheads="1"/>
            </p:cNvSpPr>
            <p:nvPr/>
          </p:nvSpPr>
          <p:spPr bwMode="auto">
            <a:xfrm>
              <a:off x="3649190" y="2170507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ZM7A</a:t>
              </a:r>
            </a:p>
          </p:txBody>
        </p:sp>
        <p:sp>
          <p:nvSpPr>
            <p:cNvPr id="48166" name="5 CuadroTexto"/>
            <p:cNvSpPr txBox="1">
              <a:spLocks noChangeArrowheads="1"/>
            </p:cNvSpPr>
            <p:nvPr/>
          </p:nvSpPr>
          <p:spPr bwMode="auto">
            <a:xfrm>
              <a:off x="2929322" y="3898406"/>
              <a:ext cx="3898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ZM7</a:t>
              </a:r>
            </a:p>
          </p:txBody>
        </p:sp>
        <p:sp>
          <p:nvSpPr>
            <p:cNvPr id="48167" name="15 CuadroTexto"/>
            <p:cNvSpPr txBox="1">
              <a:spLocks noChangeArrowheads="1"/>
            </p:cNvSpPr>
            <p:nvPr/>
          </p:nvSpPr>
          <p:spPr bwMode="auto">
            <a:xfrm>
              <a:off x="1383303" y="1523089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ZEP1</a:t>
              </a:r>
            </a:p>
          </p:txBody>
        </p:sp>
        <p:cxnSp>
          <p:nvCxnSpPr>
            <p:cNvPr id="104" name="103 Conector recto"/>
            <p:cNvCxnSpPr>
              <a:stCxn id="48167" idx="2"/>
            </p:cNvCxnSpPr>
            <p:nvPr/>
          </p:nvCxnSpPr>
          <p:spPr>
            <a:xfrm>
              <a:off x="1615739" y="1737976"/>
              <a:ext cx="250777" cy="407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69" name="15 CuadroTexto"/>
            <p:cNvSpPr txBox="1">
              <a:spLocks noChangeArrowheads="1"/>
            </p:cNvSpPr>
            <p:nvPr/>
          </p:nvSpPr>
          <p:spPr bwMode="auto">
            <a:xfrm>
              <a:off x="1689713" y="3288306"/>
              <a:ext cx="4635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 b="1"/>
                <a:t>ZEP1</a:t>
              </a:r>
            </a:p>
          </p:txBody>
        </p:sp>
      </p:grp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5838" y="431800"/>
            <a:ext cx="3014662" cy="4991100"/>
          </a:xfrm>
          <a:prstGeom prst="rect">
            <a:avLst/>
          </a:prstGeom>
          <a:noFill/>
          <a:ln w="9525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99" descr="C:\Proyectos\358_Paillaco\Planos\Etapa 5\00_Esquemas2\Pichirropulli_Proy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3754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Propuesta por zonas </a:t>
            </a:r>
          </a:p>
        </p:txBody>
      </p:sp>
      <p:cxnSp>
        <p:nvCxnSpPr>
          <p:cNvPr id="10" name="9 Conector recto"/>
          <p:cNvCxnSpPr>
            <a:stCxn id="31797" idx="2"/>
          </p:cNvCxnSpPr>
          <p:nvPr/>
        </p:nvCxnSpPr>
        <p:spPr>
          <a:xfrm>
            <a:off x="841375" y="2697163"/>
            <a:ext cx="1216025" cy="17097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97" name="100 CuadroTexto"/>
          <p:cNvSpPr txBox="1">
            <a:spLocks noChangeArrowheads="1"/>
          </p:cNvSpPr>
          <p:nvPr/>
        </p:nvSpPr>
        <p:spPr bwMode="auto">
          <a:xfrm>
            <a:off x="468313" y="2420938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ZM-6</a:t>
            </a:r>
          </a:p>
        </p:txBody>
      </p:sp>
      <p:grpSp>
        <p:nvGrpSpPr>
          <p:cNvPr id="49158" name="49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49184" name="61 Grupo"/>
            <p:cNvGrpSpPr>
              <a:grpSpLocks/>
            </p:cNvGrpSpPr>
            <p:nvPr/>
          </p:nvGrpSpPr>
          <p:grpSpPr bwMode="auto">
            <a:xfrm>
              <a:off x="35496" y="540720"/>
              <a:ext cx="6873335" cy="6170646"/>
              <a:chOff x="35496" y="540720"/>
              <a:chExt cx="6873335" cy="6170646"/>
            </a:xfrm>
          </p:grpSpPr>
          <p:grpSp>
            <p:nvGrpSpPr>
              <p:cNvPr id="49186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49218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49" name="48 CuadroTexto"/>
                  <p:cNvSpPr txBox="1"/>
                  <p:nvPr/>
                </p:nvSpPr>
                <p:spPr bwMode="auto">
                  <a:xfrm rot="18908975">
                    <a:off x="3348650" y="3690719"/>
                    <a:ext cx="908324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50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51" name="36 CuadroTexto"/>
                  <p:cNvSpPr txBox="1"/>
                  <p:nvPr/>
                </p:nvSpPr>
                <p:spPr bwMode="auto">
                  <a:xfrm rot="18908975">
                    <a:off x="3046556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52" name="51 CuadroTexto"/>
                  <p:cNvSpPr txBox="1"/>
                  <p:nvPr/>
                </p:nvSpPr>
                <p:spPr bwMode="auto">
                  <a:xfrm rot="18996421">
                    <a:off x="2656690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53" name="52 CuadroTexto"/>
                  <p:cNvSpPr txBox="1"/>
                  <p:nvPr/>
                </p:nvSpPr>
                <p:spPr bwMode="auto">
                  <a:xfrm rot="18908975">
                    <a:off x="1993308" y="2053249"/>
                    <a:ext cx="977724" cy="1510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54" name="53 CuadroTexto"/>
                  <p:cNvSpPr txBox="1"/>
                  <p:nvPr/>
                </p:nvSpPr>
                <p:spPr bwMode="auto">
                  <a:xfrm rot="2851468">
                    <a:off x="2878060" y="1815414"/>
                    <a:ext cx="72073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55" name="54 CuadroTexto"/>
                  <p:cNvSpPr txBox="1"/>
                  <p:nvPr/>
                </p:nvSpPr>
                <p:spPr bwMode="auto">
                  <a:xfrm rot="2758477">
                    <a:off x="1977885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56" name="55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48" name="47 CuadroTexto"/>
                <p:cNvSpPr txBox="1"/>
                <p:nvPr/>
              </p:nvSpPr>
              <p:spPr bwMode="auto">
                <a:xfrm rot="2659813">
                  <a:off x="2370925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49187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17" name="16 Conector recto"/>
              <p:cNvCxnSpPr/>
              <p:nvPr/>
            </p:nvCxnSpPr>
            <p:spPr bwMode="auto">
              <a:xfrm flipH="1">
                <a:off x="2097097" y="2719175"/>
                <a:ext cx="476252" cy="50795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89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370501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19" name="18 Conector recto"/>
              <p:cNvCxnSpPr>
                <a:stCxn id="49189" idx="1"/>
              </p:cNvCxnSpPr>
              <p:nvPr/>
            </p:nvCxnSpPr>
            <p:spPr bwMode="auto">
              <a:xfrm flipH="1" flipV="1">
                <a:off x="2454285" y="4003342"/>
                <a:ext cx="1139830" cy="48255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91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21" name="20 Conector recto"/>
              <p:cNvCxnSpPr>
                <a:stCxn id="49191" idx="1"/>
              </p:cNvCxnSpPr>
              <p:nvPr/>
            </p:nvCxnSpPr>
            <p:spPr bwMode="auto">
              <a:xfrm flipH="1" flipV="1">
                <a:off x="1239843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93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23" name="22 Conector recto"/>
              <p:cNvCxnSpPr>
                <a:stCxn id="49193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95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25" name="24 Conector recto"/>
              <p:cNvCxnSpPr>
                <a:stCxn id="49195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 bwMode="auto">
              <a:xfrm rot="18627235">
                <a:off x="341335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49198" name="56 Grupo"/>
              <p:cNvGrpSpPr>
                <a:grpSpLocks/>
              </p:cNvGrpSpPr>
              <p:nvPr/>
            </p:nvGrpSpPr>
            <p:grpSpPr bwMode="auto">
              <a:xfrm>
                <a:off x="4070789" y="1943107"/>
                <a:ext cx="2197533" cy="4693586"/>
                <a:chOff x="5717920" y="724282"/>
                <a:chExt cx="2823979" cy="6032129"/>
              </a:xfrm>
            </p:grpSpPr>
            <p:sp>
              <p:nvSpPr>
                <p:cNvPr id="43" name="42 CuadroTexto"/>
                <p:cNvSpPr txBox="1"/>
                <p:nvPr/>
              </p:nvSpPr>
              <p:spPr bwMode="auto">
                <a:xfrm rot="2776245">
                  <a:off x="7008736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44" name="43 CuadroTexto"/>
                <p:cNvSpPr txBox="1"/>
                <p:nvPr/>
              </p:nvSpPr>
              <p:spPr bwMode="auto">
                <a:xfrm rot="18714702">
                  <a:off x="5542957" y="898514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45" name="44 CuadroTexto"/>
                <p:cNvSpPr txBox="1"/>
                <p:nvPr/>
              </p:nvSpPr>
              <p:spPr bwMode="auto">
                <a:xfrm rot="19733943">
                  <a:off x="7078096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46" name="45 CuadroTexto"/>
                <p:cNvSpPr txBox="1"/>
                <p:nvPr/>
              </p:nvSpPr>
              <p:spPr bwMode="auto">
                <a:xfrm rot="17678331">
                  <a:off x="7933901" y="6198546"/>
                  <a:ext cx="832337" cy="28356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28" name="27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49200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30" name="29 Conector recto"/>
              <p:cNvCxnSpPr>
                <a:stCxn id="49200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02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32" name="31 Conector recto"/>
              <p:cNvCxnSpPr>
                <a:stCxn id="49202" idx="1"/>
              </p:cNvCxnSpPr>
              <p:nvPr/>
            </p:nvCxnSpPr>
            <p:spPr bwMode="auto">
              <a:xfrm flipH="1" flipV="1">
                <a:off x="2397135" y="4758922"/>
                <a:ext cx="1595445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04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34" name="33 Conector recto"/>
              <p:cNvCxnSpPr>
                <a:stCxn id="49204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06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36" name="35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36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38" name="37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39" name="38 CuadroTexto"/>
              <p:cNvSpPr txBox="1"/>
              <p:nvPr/>
            </p:nvSpPr>
            <p:spPr bwMode="auto">
              <a:xfrm rot="18696675">
                <a:off x="-281713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49211" name="39 CuadroTexto"/>
              <p:cNvSpPr txBox="1">
                <a:spLocks noChangeArrowheads="1"/>
              </p:cNvSpPr>
              <p:nvPr/>
            </p:nvSpPr>
            <p:spPr bwMode="auto">
              <a:xfrm>
                <a:off x="35496" y="2996952"/>
                <a:ext cx="11922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Planta de tratamiento</a:t>
                </a:r>
              </a:p>
            </p:txBody>
          </p:sp>
          <p:cxnSp>
            <p:nvCxnSpPr>
              <p:cNvPr id="41" name="40 Conector recto"/>
              <p:cNvCxnSpPr/>
              <p:nvPr/>
            </p:nvCxnSpPr>
            <p:spPr bwMode="auto">
              <a:xfrm>
                <a:off x="457201" y="3349353"/>
                <a:ext cx="571503" cy="122226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9213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13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60" name="95 CuadroTexto"/>
          <p:cNvSpPr txBox="1">
            <a:spLocks noChangeArrowheads="1"/>
          </p:cNvSpPr>
          <p:nvPr/>
        </p:nvSpPr>
        <p:spPr bwMode="auto">
          <a:xfrm>
            <a:off x="1955800" y="1076325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ZM7</a:t>
            </a:r>
          </a:p>
        </p:txBody>
      </p:sp>
      <p:cxnSp>
        <p:nvCxnSpPr>
          <p:cNvPr id="61" name="60 Conector recto"/>
          <p:cNvCxnSpPr>
            <a:stCxn id="60" idx="2"/>
          </p:cNvCxnSpPr>
          <p:nvPr/>
        </p:nvCxnSpPr>
        <p:spPr>
          <a:xfrm>
            <a:off x="2330450" y="1352550"/>
            <a:ext cx="982663" cy="149383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>
            <a:stCxn id="60" idx="2"/>
          </p:cNvCxnSpPr>
          <p:nvPr/>
        </p:nvCxnSpPr>
        <p:spPr>
          <a:xfrm flipH="1">
            <a:off x="1874838" y="1352550"/>
            <a:ext cx="455612" cy="205263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>
            <a:stCxn id="60" idx="3"/>
          </p:cNvCxnSpPr>
          <p:nvPr/>
        </p:nvCxnSpPr>
        <p:spPr>
          <a:xfrm flipV="1">
            <a:off x="2705100" y="895350"/>
            <a:ext cx="2528888" cy="31908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106 CuadroTexto"/>
          <p:cNvSpPr txBox="1">
            <a:spLocks noChangeArrowheads="1"/>
          </p:cNvSpPr>
          <p:nvPr/>
        </p:nvSpPr>
        <p:spPr bwMode="auto">
          <a:xfrm>
            <a:off x="2686050" y="5240338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ZM7</a:t>
            </a:r>
          </a:p>
        </p:txBody>
      </p:sp>
      <p:cxnSp>
        <p:nvCxnSpPr>
          <p:cNvPr id="65" name="64 Conector recto"/>
          <p:cNvCxnSpPr>
            <a:stCxn id="64" idx="0"/>
          </p:cNvCxnSpPr>
          <p:nvPr/>
        </p:nvCxnSpPr>
        <p:spPr>
          <a:xfrm flipV="1">
            <a:off x="3059113" y="3713163"/>
            <a:ext cx="692150" cy="15271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"/>
          <p:cNvCxnSpPr>
            <a:stCxn id="64" idx="0"/>
          </p:cNvCxnSpPr>
          <p:nvPr/>
        </p:nvCxnSpPr>
        <p:spPr>
          <a:xfrm flipH="1" flipV="1">
            <a:off x="1892300" y="5049838"/>
            <a:ext cx="1168400" cy="1905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92 CuadroTexto"/>
          <p:cNvSpPr txBox="1">
            <a:spLocks noChangeArrowheads="1"/>
          </p:cNvSpPr>
          <p:nvPr/>
        </p:nvSpPr>
        <p:spPr bwMode="auto">
          <a:xfrm>
            <a:off x="2244725" y="2413000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ZM-6</a:t>
            </a:r>
          </a:p>
        </p:txBody>
      </p:sp>
      <p:cxnSp>
        <p:nvCxnSpPr>
          <p:cNvPr id="6" name="5 Conector recto"/>
          <p:cNvCxnSpPr>
            <a:stCxn id="31749" idx="2"/>
          </p:cNvCxnSpPr>
          <p:nvPr/>
        </p:nvCxnSpPr>
        <p:spPr>
          <a:xfrm>
            <a:off x="2617788" y="2689225"/>
            <a:ext cx="82550" cy="103346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94 CuadroTexto"/>
          <p:cNvSpPr txBox="1">
            <a:spLocks noChangeArrowheads="1"/>
          </p:cNvSpPr>
          <p:nvPr/>
        </p:nvSpPr>
        <p:spPr bwMode="auto">
          <a:xfrm>
            <a:off x="5151438" y="1727200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ZM7-A</a:t>
            </a:r>
          </a:p>
        </p:txBody>
      </p:sp>
      <p:cxnSp>
        <p:nvCxnSpPr>
          <p:cNvPr id="69" name="68 Conector recto"/>
          <p:cNvCxnSpPr>
            <a:stCxn id="68" idx="1"/>
          </p:cNvCxnSpPr>
          <p:nvPr/>
        </p:nvCxnSpPr>
        <p:spPr>
          <a:xfrm flipH="1" flipV="1">
            <a:off x="4594225" y="1557338"/>
            <a:ext cx="557213" cy="3079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97 CuadroTexto"/>
          <p:cNvSpPr txBox="1">
            <a:spLocks noChangeArrowheads="1"/>
          </p:cNvSpPr>
          <p:nvPr/>
        </p:nvSpPr>
        <p:spPr bwMode="auto">
          <a:xfrm>
            <a:off x="4486275" y="6032500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ZM7-A</a:t>
            </a:r>
          </a:p>
        </p:txBody>
      </p:sp>
      <p:cxnSp>
        <p:nvCxnSpPr>
          <p:cNvPr id="71" name="70 Conector recto"/>
          <p:cNvCxnSpPr>
            <a:stCxn id="70" idx="0"/>
          </p:cNvCxnSpPr>
          <p:nvPr/>
        </p:nvCxnSpPr>
        <p:spPr>
          <a:xfrm flipV="1">
            <a:off x="4860925" y="4540250"/>
            <a:ext cx="125413" cy="14922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73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Las zonas mixtas corresponden en términos generales a aquellas áreas establecidas por un Plan Regulador Comunal, que buscan reconocer, o bien, proponer sectores que alberguen una mayor diversidad e intensidad de tipos de usos de suelo, en complemento a las áreas de predominio residencial. </a:t>
            </a:r>
          </a:p>
        </p:txBody>
      </p:sp>
      <p:graphicFrame>
        <p:nvGraphicFramePr>
          <p:cNvPr id="75" name="74 Tabla"/>
          <p:cNvGraphicFramePr>
            <a:graphicFrameLocks noGrp="1"/>
          </p:cNvGraphicFramePr>
          <p:nvPr/>
        </p:nvGraphicFramePr>
        <p:xfrm>
          <a:off x="6132513" y="1919288"/>
          <a:ext cx="2928937" cy="946764"/>
        </p:xfrm>
        <a:graphic>
          <a:graphicData uri="http://schemas.openxmlformats.org/drawingml/2006/table">
            <a:tbl>
              <a:tblPr/>
              <a:tblGrid>
                <a:gridCol w="2928937"/>
              </a:tblGrid>
              <a:tr h="193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ZONAS MIXTAS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T="10788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76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ZM-7. Zona Mixta 7 (Pichirropulli)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- ZM7-A. Subzona Mixta 7 A </a:t>
                      </a:r>
                    </a:p>
                  </a:txBody>
                  <a:tcPr marT="10788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6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ZM-6. Zona Mixta 6 (Sector Estación de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Reumén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y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Pichirropulli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</a:txBody>
                  <a:tcPr marT="10788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" name="35 CuadroTexto"/>
          <p:cNvSpPr txBox="1">
            <a:spLocks noChangeArrowheads="1"/>
          </p:cNvSpPr>
          <p:nvPr/>
        </p:nvSpPr>
        <p:spPr bwMode="auto">
          <a:xfrm>
            <a:off x="130175" y="531813"/>
            <a:ext cx="137477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1. Zonas Mixtas 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7" grpId="0" animBg="1"/>
      <p:bldP spid="60" grpId="0" animBg="1"/>
      <p:bldP spid="64" grpId="0" animBg="1"/>
      <p:bldP spid="31749" grpId="0" animBg="1"/>
      <p:bldP spid="68" grpId="0" animBg="1"/>
      <p:bldP spid="70" grpId="0" animBg="1"/>
      <p:bldP spid="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02" descr="C:\Proyectos\358_Paillaco\Planos\Etapa 5\00_Esquemas2\Pichirropulli_Proy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3754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Propuesta por zonas </a:t>
            </a: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30175" y="531813"/>
            <a:ext cx="3135313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2. Zonas Preferentemente Residenciales</a:t>
            </a:r>
          </a:p>
        </p:txBody>
      </p:sp>
      <p:grpSp>
        <p:nvGrpSpPr>
          <p:cNvPr id="50181" name="49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50199" name="61 Grupo"/>
            <p:cNvGrpSpPr>
              <a:grpSpLocks/>
            </p:cNvGrpSpPr>
            <p:nvPr/>
          </p:nvGrpSpPr>
          <p:grpSpPr bwMode="auto">
            <a:xfrm>
              <a:off x="35496" y="540720"/>
              <a:ext cx="6873335" cy="6170646"/>
              <a:chOff x="35496" y="540720"/>
              <a:chExt cx="6873335" cy="6170646"/>
            </a:xfrm>
          </p:grpSpPr>
          <p:grpSp>
            <p:nvGrpSpPr>
              <p:cNvPr id="50201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50233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54" name="53 CuadroTexto"/>
                  <p:cNvSpPr txBox="1"/>
                  <p:nvPr/>
                </p:nvSpPr>
                <p:spPr bwMode="auto">
                  <a:xfrm rot="18908975">
                    <a:off x="3348650" y="3690719"/>
                    <a:ext cx="908324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55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56" name="36 CuadroTexto"/>
                  <p:cNvSpPr txBox="1"/>
                  <p:nvPr/>
                </p:nvSpPr>
                <p:spPr bwMode="auto">
                  <a:xfrm rot="18908975">
                    <a:off x="3046556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57" name="56 CuadroTexto"/>
                  <p:cNvSpPr txBox="1"/>
                  <p:nvPr/>
                </p:nvSpPr>
                <p:spPr bwMode="auto">
                  <a:xfrm rot="18996421">
                    <a:off x="2656690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58" name="57 CuadroTexto"/>
                  <p:cNvSpPr txBox="1"/>
                  <p:nvPr/>
                </p:nvSpPr>
                <p:spPr bwMode="auto">
                  <a:xfrm rot="18908975">
                    <a:off x="1993308" y="2053249"/>
                    <a:ext cx="977724" cy="1510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59" name="58 CuadroTexto"/>
                  <p:cNvSpPr txBox="1"/>
                  <p:nvPr/>
                </p:nvSpPr>
                <p:spPr bwMode="auto">
                  <a:xfrm rot="2851468">
                    <a:off x="2878060" y="1815414"/>
                    <a:ext cx="72073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60" name="59 CuadroTexto"/>
                  <p:cNvSpPr txBox="1"/>
                  <p:nvPr/>
                </p:nvSpPr>
                <p:spPr bwMode="auto">
                  <a:xfrm rot="2758477">
                    <a:off x="1977885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61" name="60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53" name="52 CuadroTexto"/>
                <p:cNvSpPr txBox="1"/>
                <p:nvPr/>
              </p:nvSpPr>
              <p:spPr bwMode="auto">
                <a:xfrm rot="2659813">
                  <a:off x="2370925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50202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22" name="21 Conector recto"/>
              <p:cNvCxnSpPr/>
              <p:nvPr/>
            </p:nvCxnSpPr>
            <p:spPr bwMode="auto">
              <a:xfrm flipH="1">
                <a:off x="2097097" y="2719175"/>
                <a:ext cx="476252" cy="50795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04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370501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24" name="23 Conector recto"/>
              <p:cNvCxnSpPr>
                <a:stCxn id="50204" idx="1"/>
              </p:cNvCxnSpPr>
              <p:nvPr/>
            </p:nvCxnSpPr>
            <p:spPr bwMode="auto">
              <a:xfrm flipH="1" flipV="1">
                <a:off x="2454285" y="4003342"/>
                <a:ext cx="1139830" cy="48255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06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26" name="25 Conector recto"/>
              <p:cNvCxnSpPr>
                <a:stCxn id="50206" idx="1"/>
              </p:cNvCxnSpPr>
              <p:nvPr/>
            </p:nvCxnSpPr>
            <p:spPr bwMode="auto">
              <a:xfrm flipH="1" flipV="1">
                <a:off x="1239843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08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28" name="27 Conector recto"/>
              <p:cNvCxnSpPr>
                <a:stCxn id="50208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10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30" name="29 Conector recto"/>
              <p:cNvCxnSpPr>
                <a:stCxn id="50210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30 CuadroTexto"/>
              <p:cNvSpPr txBox="1"/>
              <p:nvPr/>
            </p:nvSpPr>
            <p:spPr bwMode="auto">
              <a:xfrm rot="18627235">
                <a:off x="341335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50213" name="56 Grupo"/>
              <p:cNvGrpSpPr>
                <a:grpSpLocks/>
              </p:cNvGrpSpPr>
              <p:nvPr/>
            </p:nvGrpSpPr>
            <p:grpSpPr bwMode="auto">
              <a:xfrm>
                <a:off x="4070789" y="1943107"/>
                <a:ext cx="2197533" cy="4693586"/>
                <a:chOff x="5717920" y="724282"/>
                <a:chExt cx="2823979" cy="6032129"/>
              </a:xfrm>
            </p:grpSpPr>
            <p:sp>
              <p:nvSpPr>
                <p:cNvPr id="48" name="47 CuadroTexto"/>
                <p:cNvSpPr txBox="1"/>
                <p:nvPr/>
              </p:nvSpPr>
              <p:spPr bwMode="auto">
                <a:xfrm rot="2776245">
                  <a:off x="7008736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49" name="48 CuadroTexto"/>
                <p:cNvSpPr txBox="1"/>
                <p:nvPr/>
              </p:nvSpPr>
              <p:spPr bwMode="auto">
                <a:xfrm rot="18714702">
                  <a:off x="5542957" y="898514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50" name="49 CuadroTexto"/>
                <p:cNvSpPr txBox="1"/>
                <p:nvPr/>
              </p:nvSpPr>
              <p:spPr bwMode="auto">
                <a:xfrm rot="19733943">
                  <a:off x="7078096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51" name="50 CuadroTexto"/>
                <p:cNvSpPr txBox="1"/>
                <p:nvPr/>
              </p:nvSpPr>
              <p:spPr bwMode="auto">
                <a:xfrm rot="17678331">
                  <a:off x="7933901" y="6198546"/>
                  <a:ext cx="832337" cy="28356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33" name="32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50215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35" name="34 Conector recto"/>
              <p:cNvCxnSpPr>
                <a:stCxn id="50215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17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37" name="36 Conector recto"/>
              <p:cNvCxnSpPr>
                <a:stCxn id="50217" idx="1"/>
              </p:cNvCxnSpPr>
              <p:nvPr/>
            </p:nvCxnSpPr>
            <p:spPr bwMode="auto">
              <a:xfrm flipH="1" flipV="1">
                <a:off x="2397135" y="4758922"/>
                <a:ext cx="1595445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19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39" name="38 Conector recto"/>
              <p:cNvCxnSpPr>
                <a:stCxn id="50219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21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41" name="40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41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43" name="42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44" name="43 CuadroTexto"/>
              <p:cNvSpPr txBox="1"/>
              <p:nvPr/>
            </p:nvSpPr>
            <p:spPr bwMode="auto">
              <a:xfrm rot="18696675">
                <a:off x="-281713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50226" name="39 CuadroTexto"/>
              <p:cNvSpPr txBox="1">
                <a:spLocks noChangeArrowheads="1"/>
              </p:cNvSpPr>
              <p:nvPr/>
            </p:nvSpPr>
            <p:spPr bwMode="auto">
              <a:xfrm>
                <a:off x="35496" y="2996952"/>
                <a:ext cx="11922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Planta de tratamiento</a:t>
                </a:r>
              </a:p>
            </p:txBody>
          </p:sp>
          <p:cxnSp>
            <p:nvCxnSpPr>
              <p:cNvPr id="46" name="45 Conector recto"/>
              <p:cNvCxnSpPr/>
              <p:nvPr/>
            </p:nvCxnSpPr>
            <p:spPr bwMode="auto">
              <a:xfrm>
                <a:off x="457201" y="3349353"/>
                <a:ext cx="571503" cy="122226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228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18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32775" name="98 CuadroTexto"/>
          <p:cNvSpPr txBox="1">
            <a:spLocks noChangeArrowheads="1"/>
          </p:cNvSpPr>
          <p:nvPr/>
        </p:nvSpPr>
        <p:spPr bwMode="auto">
          <a:xfrm>
            <a:off x="1116013" y="1196975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ZH6</a:t>
            </a:r>
          </a:p>
        </p:txBody>
      </p:sp>
      <p:cxnSp>
        <p:nvCxnSpPr>
          <p:cNvPr id="8" name="7 Conector recto"/>
          <p:cNvCxnSpPr>
            <a:stCxn id="32775" idx="2"/>
          </p:cNvCxnSpPr>
          <p:nvPr/>
        </p:nvCxnSpPr>
        <p:spPr>
          <a:xfrm>
            <a:off x="1489075" y="1473200"/>
            <a:ext cx="1085850" cy="6635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7" name="100 CuadroTexto"/>
          <p:cNvSpPr txBox="1">
            <a:spLocks noChangeArrowheads="1"/>
          </p:cNvSpPr>
          <p:nvPr/>
        </p:nvSpPr>
        <p:spPr bwMode="auto">
          <a:xfrm>
            <a:off x="2686050" y="6392863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ZH6</a:t>
            </a:r>
          </a:p>
        </p:txBody>
      </p:sp>
      <p:cxnSp>
        <p:nvCxnSpPr>
          <p:cNvPr id="10" name="9 Conector recto"/>
          <p:cNvCxnSpPr>
            <a:stCxn id="32777" idx="0"/>
          </p:cNvCxnSpPr>
          <p:nvPr/>
        </p:nvCxnSpPr>
        <p:spPr>
          <a:xfrm flipV="1">
            <a:off x="3059113" y="4824413"/>
            <a:ext cx="225425" cy="15684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9" name="104 CuadroTexto"/>
          <p:cNvSpPr txBox="1">
            <a:spLocks noChangeArrowheads="1"/>
          </p:cNvSpPr>
          <p:nvPr/>
        </p:nvSpPr>
        <p:spPr bwMode="auto">
          <a:xfrm>
            <a:off x="4787900" y="1976438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ZH6</a:t>
            </a:r>
          </a:p>
        </p:txBody>
      </p:sp>
      <p:cxnSp>
        <p:nvCxnSpPr>
          <p:cNvPr id="12" name="11 Conector recto"/>
          <p:cNvCxnSpPr>
            <a:stCxn id="32779" idx="1"/>
          </p:cNvCxnSpPr>
          <p:nvPr/>
        </p:nvCxnSpPr>
        <p:spPr>
          <a:xfrm flipH="1">
            <a:off x="4002088" y="2114550"/>
            <a:ext cx="785812" cy="9461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1" name="109 CuadroTexto"/>
          <p:cNvSpPr txBox="1">
            <a:spLocks noChangeArrowheads="1"/>
          </p:cNvSpPr>
          <p:nvPr/>
        </p:nvSpPr>
        <p:spPr bwMode="auto">
          <a:xfrm>
            <a:off x="20638" y="3657600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ZH6</a:t>
            </a:r>
          </a:p>
        </p:txBody>
      </p:sp>
      <p:cxnSp>
        <p:nvCxnSpPr>
          <p:cNvPr id="14" name="13 Conector recto"/>
          <p:cNvCxnSpPr>
            <a:stCxn id="32781" idx="3"/>
          </p:cNvCxnSpPr>
          <p:nvPr/>
        </p:nvCxnSpPr>
        <p:spPr>
          <a:xfrm>
            <a:off x="769938" y="3795713"/>
            <a:ext cx="555625" cy="16986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61 Tabla"/>
          <p:cNvGraphicFramePr>
            <a:graphicFrameLocks noGrp="1"/>
          </p:cNvGraphicFramePr>
          <p:nvPr/>
        </p:nvGraphicFramePr>
        <p:xfrm>
          <a:off x="6132513" y="1665288"/>
          <a:ext cx="2928937" cy="387436"/>
        </p:xfrm>
        <a:graphic>
          <a:graphicData uri="http://schemas.openxmlformats.org/drawingml/2006/table">
            <a:tbl>
              <a:tblPr/>
              <a:tblGrid>
                <a:gridCol w="2928937"/>
              </a:tblGrid>
              <a:tr h="1935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latin typeface="+mj-lt"/>
                          <a:ea typeface="Times New Roman"/>
                          <a:cs typeface="Arial"/>
                        </a:rPr>
                        <a:t>ZONAS</a:t>
                      </a:r>
                      <a:r>
                        <a:rPr lang="es-ES" sz="1200" b="1" baseline="0" dirty="0" smtClean="0">
                          <a:latin typeface="+mj-lt"/>
                          <a:ea typeface="Times New Roman"/>
                          <a:cs typeface="Arial"/>
                        </a:rPr>
                        <a:t> PREF. RESIDENCIALES</a:t>
                      </a:r>
                      <a:endParaRPr lang="es-ES" sz="1200" dirty="0">
                        <a:latin typeface="+mj-lt"/>
                        <a:ea typeface="Times New Roman"/>
                      </a:endParaRPr>
                    </a:p>
                  </a:txBody>
                  <a:tcPr marT="108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375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/>
                        </a:rPr>
                        <a:t>ZH-6. Zona Residencial 6 (</a:t>
                      </a:r>
                      <a:r>
                        <a:rPr lang="es-ES" sz="1200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/>
                        </a:rPr>
                        <a:t>Pichirropulli</a:t>
                      </a:r>
                      <a:r>
                        <a:rPr lang="es-E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</a:p>
                  </a:txBody>
                  <a:tcPr marT="108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3" name="62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16998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Estas zonas están orientadas al desarrollo de usos residenciales (principalmente, del tipo vivienda), combinados en menor grado con algunos tipos de equipamiento de tipo básico y actividades productivas compatibles con el uso residencial (en casos puntuales). 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  <p:bldP spid="32777" grpId="0" animBg="1"/>
      <p:bldP spid="32779" grpId="0" animBg="1"/>
      <p:bldP spid="32781" grpId="0" animBg="1"/>
      <p:bldP spid="6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0" descr="C:\Proyectos\358_Paillaco\Planos\Etapa 5\00_Esquemas2\Pichirropulli_Proy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22275"/>
            <a:ext cx="6378576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Propuesta por zonas </a:t>
            </a:r>
          </a:p>
        </p:txBody>
      </p:sp>
      <p:grpSp>
        <p:nvGrpSpPr>
          <p:cNvPr id="51204" name="49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51212" name="61 Grupo"/>
            <p:cNvGrpSpPr>
              <a:grpSpLocks/>
            </p:cNvGrpSpPr>
            <p:nvPr/>
          </p:nvGrpSpPr>
          <p:grpSpPr bwMode="auto">
            <a:xfrm>
              <a:off x="35496" y="540720"/>
              <a:ext cx="6873335" cy="6170646"/>
              <a:chOff x="35496" y="540720"/>
              <a:chExt cx="6873335" cy="6170646"/>
            </a:xfrm>
          </p:grpSpPr>
          <p:grpSp>
            <p:nvGrpSpPr>
              <p:cNvPr id="51214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51246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53" name="52 CuadroTexto"/>
                  <p:cNvSpPr txBox="1"/>
                  <p:nvPr/>
                </p:nvSpPr>
                <p:spPr bwMode="auto">
                  <a:xfrm rot="18908975">
                    <a:off x="3348650" y="3690719"/>
                    <a:ext cx="908324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54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55" name="36 CuadroTexto"/>
                  <p:cNvSpPr txBox="1"/>
                  <p:nvPr/>
                </p:nvSpPr>
                <p:spPr bwMode="auto">
                  <a:xfrm rot="18908975">
                    <a:off x="3046556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56" name="55 CuadroTexto"/>
                  <p:cNvSpPr txBox="1"/>
                  <p:nvPr/>
                </p:nvSpPr>
                <p:spPr bwMode="auto">
                  <a:xfrm rot="18996421">
                    <a:off x="2656690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57" name="56 CuadroTexto"/>
                  <p:cNvSpPr txBox="1"/>
                  <p:nvPr/>
                </p:nvSpPr>
                <p:spPr bwMode="auto">
                  <a:xfrm rot="18908975">
                    <a:off x="1993308" y="2053249"/>
                    <a:ext cx="977724" cy="1510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58" name="57 CuadroTexto"/>
                  <p:cNvSpPr txBox="1"/>
                  <p:nvPr/>
                </p:nvSpPr>
                <p:spPr bwMode="auto">
                  <a:xfrm rot="2851468">
                    <a:off x="2878060" y="1815414"/>
                    <a:ext cx="72073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59" name="58 CuadroTexto"/>
                  <p:cNvSpPr txBox="1"/>
                  <p:nvPr/>
                </p:nvSpPr>
                <p:spPr bwMode="auto">
                  <a:xfrm rot="2758477">
                    <a:off x="1977885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60" name="59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52" name="51 CuadroTexto"/>
                <p:cNvSpPr txBox="1"/>
                <p:nvPr/>
              </p:nvSpPr>
              <p:spPr bwMode="auto">
                <a:xfrm rot="2659813">
                  <a:off x="2370925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51215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21" name="20 Conector recto"/>
              <p:cNvCxnSpPr/>
              <p:nvPr/>
            </p:nvCxnSpPr>
            <p:spPr bwMode="auto">
              <a:xfrm flipH="1">
                <a:off x="2097097" y="2719175"/>
                <a:ext cx="476252" cy="50795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17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370501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23" name="22 Conector recto"/>
              <p:cNvCxnSpPr>
                <a:stCxn id="51217" idx="1"/>
              </p:cNvCxnSpPr>
              <p:nvPr/>
            </p:nvCxnSpPr>
            <p:spPr bwMode="auto">
              <a:xfrm flipH="1" flipV="1">
                <a:off x="2454285" y="4003342"/>
                <a:ext cx="1139830" cy="48255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19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25" name="24 Conector recto"/>
              <p:cNvCxnSpPr>
                <a:stCxn id="51219" idx="1"/>
              </p:cNvCxnSpPr>
              <p:nvPr/>
            </p:nvCxnSpPr>
            <p:spPr bwMode="auto">
              <a:xfrm flipH="1" flipV="1">
                <a:off x="1239843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21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27" name="26 Conector recto"/>
              <p:cNvCxnSpPr>
                <a:stCxn id="51221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23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29" name="28 Conector recto"/>
              <p:cNvCxnSpPr>
                <a:stCxn id="51223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29 CuadroTexto"/>
              <p:cNvSpPr txBox="1"/>
              <p:nvPr/>
            </p:nvSpPr>
            <p:spPr bwMode="auto">
              <a:xfrm rot="18627235">
                <a:off x="341335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51226" name="56 Grupo"/>
              <p:cNvGrpSpPr>
                <a:grpSpLocks/>
              </p:cNvGrpSpPr>
              <p:nvPr/>
            </p:nvGrpSpPr>
            <p:grpSpPr bwMode="auto">
              <a:xfrm>
                <a:off x="4070789" y="1943107"/>
                <a:ext cx="2197533" cy="4693586"/>
                <a:chOff x="5717920" y="724282"/>
                <a:chExt cx="2823979" cy="6032129"/>
              </a:xfrm>
            </p:grpSpPr>
            <p:sp>
              <p:nvSpPr>
                <p:cNvPr id="47" name="46 CuadroTexto"/>
                <p:cNvSpPr txBox="1"/>
                <p:nvPr/>
              </p:nvSpPr>
              <p:spPr bwMode="auto">
                <a:xfrm rot="2776245">
                  <a:off x="7008736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48" name="47 CuadroTexto"/>
                <p:cNvSpPr txBox="1"/>
                <p:nvPr/>
              </p:nvSpPr>
              <p:spPr bwMode="auto">
                <a:xfrm rot="18714702">
                  <a:off x="5542957" y="898514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49" name="48 CuadroTexto"/>
                <p:cNvSpPr txBox="1"/>
                <p:nvPr/>
              </p:nvSpPr>
              <p:spPr bwMode="auto">
                <a:xfrm rot="19733943">
                  <a:off x="7078096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50" name="49 CuadroTexto"/>
                <p:cNvSpPr txBox="1"/>
                <p:nvPr/>
              </p:nvSpPr>
              <p:spPr bwMode="auto">
                <a:xfrm rot="17678331">
                  <a:off x="7933901" y="6198546"/>
                  <a:ext cx="832337" cy="28356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32" name="31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51228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34" name="33 Conector recto"/>
              <p:cNvCxnSpPr>
                <a:stCxn id="51228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30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36" name="35 Conector recto"/>
              <p:cNvCxnSpPr>
                <a:stCxn id="51230" idx="1"/>
              </p:cNvCxnSpPr>
              <p:nvPr/>
            </p:nvCxnSpPr>
            <p:spPr bwMode="auto">
              <a:xfrm flipH="1" flipV="1">
                <a:off x="2397135" y="4758922"/>
                <a:ext cx="1595445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32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38" name="37 Conector recto"/>
              <p:cNvCxnSpPr>
                <a:stCxn id="51232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34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40" name="39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40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42" name="41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43" name="42 CuadroTexto"/>
              <p:cNvSpPr txBox="1"/>
              <p:nvPr/>
            </p:nvSpPr>
            <p:spPr bwMode="auto">
              <a:xfrm rot="18696675">
                <a:off x="-281713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51239" name="39 CuadroTexto"/>
              <p:cNvSpPr txBox="1">
                <a:spLocks noChangeArrowheads="1"/>
              </p:cNvSpPr>
              <p:nvPr/>
            </p:nvSpPr>
            <p:spPr bwMode="auto">
              <a:xfrm>
                <a:off x="35496" y="2996952"/>
                <a:ext cx="11922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Planta de tratamiento</a:t>
                </a:r>
              </a:p>
            </p:txBody>
          </p:sp>
          <p:cxnSp>
            <p:nvCxnSpPr>
              <p:cNvPr id="45" name="44 Conector recto"/>
              <p:cNvCxnSpPr/>
              <p:nvPr/>
            </p:nvCxnSpPr>
            <p:spPr bwMode="auto">
              <a:xfrm>
                <a:off x="457201" y="3349353"/>
                <a:ext cx="571503" cy="122226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241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17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33833" name="37 CuadroTexto"/>
          <p:cNvSpPr txBox="1">
            <a:spLocks noChangeArrowheads="1"/>
          </p:cNvSpPr>
          <p:nvPr/>
        </p:nvSpPr>
        <p:spPr bwMode="auto">
          <a:xfrm>
            <a:off x="5141913" y="3692525"/>
            <a:ext cx="7461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ZEQ-1</a:t>
            </a:r>
          </a:p>
        </p:txBody>
      </p:sp>
      <p:cxnSp>
        <p:nvCxnSpPr>
          <p:cNvPr id="9" name="8 Conector recto"/>
          <p:cNvCxnSpPr>
            <a:stCxn id="33833" idx="0"/>
          </p:cNvCxnSpPr>
          <p:nvPr/>
        </p:nvCxnSpPr>
        <p:spPr>
          <a:xfrm flipH="1" flipV="1">
            <a:off x="4348163" y="2562225"/>
            <a:ext cx="1166812" cy="11303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35" name="37 CuadroTexto"/>
          <p:cNvSpPr txBox="1">
            <a:spLocks noChangeArrowheads="1"/>
          </p:cNvSpPr>
          <p:nvPr/>
        </p:nvSpPr>
        <p:spPr bwMode="auto">
          <a:xfrm>
            <a:off x="2195513" y="6165850"/>
            <a:ext cx="747712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ZEQ-1</a:t>
            </a:r>
          </a:p>
        </p:txBody>
      </p:sp>
      <p:cxnSp>
        <p:nvCxnSpPr>
          <p:cNvPr id="13" name="12 Conector recto"/>
          <p:cNvCxnSpPr>
            <a:stCxn id="33835" idx="1"/>
          </p:cNvCxnSpPr>
          <p:nvPr/>
        </p:nvCxnSpPr>
        <p:spPr>
          <a:xfrm flipH="1" flipV="1">
            <a:off x="1285875" y="5932488"/>
            <a:ext cx="909638" cy="37147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06203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dirty="0" smtClean="0"/>
              <a:t>Este tipo de zonas corresponden a las destinadas de forma preferente o exclusiva para usos de equipamientos: comercio, culto, cultura, deporte, educación, esparcimiento, salud, seguridad, servicios y social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36" r="57750" b="23799"/>
          <a:stretch>
            <a:fillRect/>
          </a:stretch>
        </p:blipFill>
        <p:spPr bwMode="auto">
          <a:xfrm>
            <a:off x="6130925" y="1484313"/>
            <a:ext cx="28606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39 CuadroTexto"/>
          <p:cNvSpPr txBox="1">
            <a:spLocks noChangeArrowheads="1"/>
          </p:cNvSpPr>
          <p:nvPr/>
        </p:nvSpPr>
        <p:spPr bwMode="auto">
          <a:xfrm>
            <a:off x="130175" y="531813"/>
            <a:ext cx="2274888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3. Zonas de Equipamiento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3" grpId="0" animBg="1"/>
      <p:bldP spid="33835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1. </a:t>
            </a:r>
            <a:r>
              <a:rPr lang="es-ES" sz="2000" b="1">
                <a:latin typeface="Trebuchet MS" charset="0"/>
                <a:cs typeface="Trebuchet MS" charset="0"/>
              </a:rPr>
              <a:t>OBJETIVO DE LA PRESENTACIÓN</a:t>
            </a:r>
            <a:endParaRPr lang="es-ES" sz="2000" b="1">
              <a:latin typeface="Trebuchet MS" charset="0"/>
            </a:endParaRPr>
          </a:p>
        </p:txBody>
      </p:sp>
      <p:sp>
        <p:nvSpPr>
          <p:cNvPr id="63491" name="5 Rectángulo"/>
          <p:cNvSpPr>
            <a:spLocks noChangeArrowheads="1"/>
          </p:cNvSpPr>
          <p:nvPr/>
        </p:nvSpPr>
        <p:spPr bwMode="auto">
          <a:xfrm>
            <a:off x="250825" y="895350"/>
            <a:ext cx="86423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L" sz="2400">
                <a:solidFill>
                  <a:srgbClr val="000000"/>
                </a:solidFill>
                <a:latin typeface="Arial Narrow" charset="0"/>
                <a:ea typeface="ヒラギノ角ゴ Pro W3" charset="0"/>
                <a:cs typeface="ヒラギノ角ゴ Pro W3" charset="0"/>
              </a:rPr>
              <a:t> </a:t>
            </a:r>
            <a:r>
              <a:rPr lang="es-CL" sz="2000" b="1">
                <a:solidFill>
                  <a:srgbClr val="006DB8"/>
                </a:solidFill>
                <a:latin typeface="Trebuchet MS" charset="0"/>
                <a:cs typeface="Trebuchet MS" charset="0"/>
              </a:rPr>
              <a:t>¿Qué se hará con las observaciones?</a:t>
            </a:r>
          </a:p>
          <a:p>
            <a:endParaRPr lang="es-CL" sz="2000" b="1">
              <a:solidFill>
                <a:srgbClr val="006DB8"/>
              </a:solidFill>
              <a:latin typeface="Trebuchet MS" charset="0"/>
              <a:cs typeface="Trebuchet MS" charset="0"/>
            </a:endParaRPr>
          </a:p>
          <a:p>
            <a:pPr algn="just"/>
            <a:r>
              <a:rPr lang="es-CL" sz="2000">
                <a:latin typeface="Trebuchet MS" charset="0"/>
                <a:cs typeface="Trebuchet MS" charset="0"/>
              </a:rPr>
              <a:t>Son presentadas por la  alcaldesa al Concejo junto al proyecto completo del Plan.</a:t>
            </a:r>
          </a:p>
          <a:p>
            <a:pPr algn="just"/>
            <a:endParaRPr lang="es-CL" sz="2000">
              <a:latin typeface="Trebuchet MS" charset="0"/>
              <a:cs typeface="Trebuchet MS" charset="0"/>
            </a:endParaRPr>
          </a:p>
          <a:p>
            <a:pPr algn="just">
              <a:spcBef>
                <a:spcPct val="20000"/>
              </a:spcBef>
            </a:pPr>
            <a:r>
              <a:rPr lang="es-CL" sz="2000">
                <a:latin typeface="Trebuchet MS" charset="0"/>
                <a:cs typeface="Trebuchet MS" charset="0"/>
              </a:rPr>
              <a:t>El Concejo deberá pronunciarse sobre las proposiciones que contenga el proyecto de Plan Regulador Comunal, analizando las observaciones recibidas y adoptando acuerdos respecto de cada una de las materias impugnadas. </a:t>
            </a:r>
            <a:r>
              <a:rPr lang="es-CL" sz="2000" i="1">
                <a:latin typeface="Trebuchet MS" charset="0"/>
                <a:cs typeface="Trebuchet MS" charset="0"/>
              </a:rPr>
              <a:t>(inciso 5, art 2.1.11 OGUC)</a:t>
            </a:r>
          </a:p>
          <a:p>
            <a:pPr algn="just"/>
            <a:endParaRPr lang="es-CL" sz="200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pPr algn="just"/>
            <a:endParaRPr lang="es-CL" sz="200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r>
              <a:rPr lang="es-CL" sz="2000" b="1">
                <a:solidFill>
                  <a:srgbClr val="006DB8"/>
                </a:solidFill>
                <a:latin typeface="Trebuchet MS" charset="0"/>
                <a:cs typeface="Trebuchet MS" charset="0"/>
              </a:rPr>
              <a:t>¿Quién lo hace?</a:t>
            </a:r>
          </a:p>
          <a:p>
            <a:endParaRPr lang="es-CL" sz="2000" b="1">
              <a:solidFill>
                <a:srgbClr val="006DB8"/>
              </a:solidFill>
              <a:latin typeface="Trebuchet MS" charset="0"/>
              <a:cs typeface="Trebuchet MS" charset="0"/>
            </a:endParaRPr>
          </a:p>
          <a:p>
            <a:pPr algn="just"/>
            <a:r>
              <a:rPr lang="es-CL" sz="2000">
                <a:latin typeface="Trebuchet MS" charset="0"/>
                <a:cs typeface="Trebuchet MS" charset="0"/>
              </a:rPr>
              <a:t>Equipo técnico Municipal</a:t>
            </a:r>
          </a:p>
          <a:p>
            <a:pPr algn="just"/>
            <a:endParaRPr lang="es-CL">
              <a:solidFill>
                <a:srgbClr val="00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  <a:p>
            <a:pPr algn="just"/>
            <a:endParaRPr lang="es-CL">
              <a:solidFill>
                <a:srgbClr val="00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23" descr="C:\Proyectos\358_Paillaco\Planos\Etapa 5\00_Esquemas2\Pichirropulli_Proy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3754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6" name="49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52242" name="61 Grupo"/>
            <p:cNvGrpSpPr>
              <a:grpSpLocks/>
            </p:cNvGrpSpPr>
            <p:nvPr/>
          </p:nvGrpSpPr>
          <p:grpSpPr bwMode="auto">
            <a:xfrm>
              <a:off x="35496" y="540720"/>
              <a:ext cx="6873335" cy="6170646"/>
              <a:chOff x="35496" y="540720"/>
              <a:chExt cx="6873335" cy="6170646"/>
            </a:xfrm>
          </p:grpSpPr>
          <p:grpSp>
            <p:nvGrpSpPr>
              <p:cNvPr id="52244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52276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69" name="68 CuadroTexto"/>
                  <p:cNvSpPr txBox="1"/>
                  <p:nvPr/>
                </p:nvSpPr>
                <p:spPr bwMode="auto">
                  <a:xfrm rot="18908975">
                    <a:off x="3348650" y="3690719"/>
                    <a:ext cx="908324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70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71" name="36 CuadroTexto"/>
                  <p:cNvSpPr txBox="1"/>
                  <p:nvPr/>
                </p:nvSpPr>
                <p:spPr bwMode="auto">
                  <a:xfrm rot="18908975">
                    <a:off x="3046556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72" name="71 CuadroTexto"/>
                  <p:cNvSpPr txBox="1"/>
                  <p:nvPr/>
                </p:nvSpPr>
                <p:spPr bwMode="auto">
                  <a:xfrm rot="18996421">
                    <a:off x="2656690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73" name="72 CuadroTexto"/>
                  <p:cNvSpPr txBox="1"/>
                  <p:nvPr/>
                </p:nvSpPr>
                <p:spPr bwMode="auto">
                  <a:xfrm rot="18908975">
                    <a:off x="1993308" y="2053249"/>
                    <a:ext cx="977724" cy="1510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74" name="73 CuadroTexto"/>
                  <p:cNvSpPr txBox="1"/>
                  <p:nvPr/>
                </p:nvSpPr>
                <p:spPr bwMode="auto">
                  <a:xfrm rot="2851468">
                    <a:off x="2878060" y="1815414"/>
                    <a:ext cx="72073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75" name="74 CuadroTexto"/>
                  <p:cNvSpPr txBox="1"/>
                  <p:nvPr/>
                </p:nvSpPr>
                <p:spPr bwMode="auto">
                  <a:xfrm rot="2758477">
                    <a:off x="1977885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76" name="75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68" name="67 CuadroTexto"/>
                <p:cNvSpPr txBox="1"/>
                <p:nvPr/>
              </p:nvSpPr>
              <p:spPr bwMode="auto">
                <a:xfrm rot="2659813">
                  <a:off x="2370925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52245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37" name="36 Conector recto"/>
              <p:cNvCxnSpPr/>
              <p:nvPr/>
            </p:nvCxnSpPr>
            <p:spPr bwMode="auto">
              <a:xfrm flipH="1">
                <a:off x="2097097" y="2719175"/>
                <a:ext cx="476252" cy="50795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47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370501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39" name="38 Conector recto"/>
              <p:cNvCxnSpPr>
                <a:stCxn id="52247" idx="1"/>
              </p:cNvCxnSpPr>
              <p:nvPr/>
            </p:nvCxnSpPr>
            <p:spPr bwMode="auto">
              <a:xfrm flipH="1" flipV="1">
                <a:off x="2454285" y="4003342"/>
                <a:ext cx="1139830" cy="48255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49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41" name="40 Conector recto"/>
              <p:cNvCxnSpPr>
                <a:stCxn id="52249" idx="1"/>
              </p:cNvCxnSpPr>
              <p:nvPr/>
            </p:nvCxnSpPr>
            <p:spPr bwMode="auto">
              <a:xfrm flipH="1" flipV="1">
                <a:off x="1239843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51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43" name="42 Conector recto"/>
              <p:cNvCxnSpPr>
                <a:stCxn id="52251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53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45" name="44 Conector recto"/>
              <p:cNvCxnSpPr>
                <a:stCxn id="52253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45 CuadroTexto"/>
              <p:cNvSpPr txBox="1"/>
              <p:nvPr/>
            </p:nvSpPr>
            <p:spPr bwMode="auto">
              <a:xfrm rot="18627235">
                <a:off x="341335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52256" name="56 Grupo"/>
              <p:cNvGrpSpPr>
                <a:grpSpLocks/>
              </p:cNvGrpSpPr>
              <p:nvPr/>
            </p:nvGrpSpPr>
            <p:grpSpPr bwMode="auto">
              <a:xfrm>
                <a:off x="4070789" y="1943107"/>
                <a:ext cx="2197533" cy="4693586"/>
                <a:chOff x="5717920" y="724282"/>
                <a:chExt cx="2823979" cy="6032129"/>
              </a:xfrm>
            </p:grpSpPr>
            <p:sp>
              <p:nvSpPr>
                <p:cNvPr id="63" name="62 CuadroTexto"/>
                <p:cNvSpPr txBox="1"/>
                <p:nvPr/>
              </p:nvSpPr>
              <p:spPr bwMode="auto">
                <a:xfrm rot="2776245">
                  <a:off x="7008736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64" name="63 CuadroTexto"/>
                <p:cNvSpPr txBox="1"/>
                <p:nvPr/>
              </p:nvSpPr>
              <p:spPr bwMode="auto">
                <a:xfrm rot="18714702">
                  <a:off x="5542957" y="898514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65" name="64 CuadroTexto"/>
                <p:cNvSpPr txBox="1"/>
                <p:nvPr/>
              </p:nvSpPr>
              <p:spPr bwMode="auto">
                <a:xfrm rot="19733943">
                  <a:off x="7078096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66" name="65 CuadroTexto"/>
                <p:cNvSpPr txBox="1"/>
                <p:nvPr/>
              </p:nvSpPr>
              <p:spPr bwMode="auto">
                <a:xfrm rot="17678331">
                  <a:off x="7933901" y="6198546"/>
                  <a:ext cx="832337" cy="28356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48" name="47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52258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50" name="49 Conector recto"/>
              <p:cNvCxnSpPr>
                <a:stCxn id="52258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60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52" name="51 Conector recto"/>
              <p:cNvCxnSpPr>
                <a:stCxn id="52260" idx="1"/>
              </p:cNvCxnSpPr>
              <p:nvPr/>
            </p:nvCxnSpPr>
            <p:spPr bwMode="auto">
              <a:xfrm flipH="1" flipV="1">
                <a:off x="2397135" y="4758922"/>
                <a:ext cx="1595445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62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54" name="53 Conector recto"/>
              <p:cNvCxnSpPr>
                <a:stCxn id="52262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64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56" name="55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56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58" name="57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59" name="58 CuadroTexto"/>
              <p:cNvSpPr txBox="1"/>
              <p:nvPr/>
            </p:nvSpPr>
            <p:spPr bwMode="auto">
              <a:xfrm rot="18696675">
                <a:off x="-281713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52269" name="39 CuadroTexto"/>
              <p:cNvSpPr txBox="1">
                <a:spLocks noChangeArrowheads="1"/>
              </p:cNvSpPr>
              <p:nvPr/>
            </p:nvSpPr>
            <p:spPr bwMode="auto">
              <a:xfrm>
                <a:off x="35496" y="2996952"/>
                <a:ext cx="11922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Planta de tratamiento</a:t>
                </a:r>
              </a:p>
            </p:txBody>
          </p:sp>
          <p:cxnSp>
            <p:nvCxnSpPr>
              <p:cNvPr id="61" name="60 Conector recto"/>
              <p:cNvCxnSpPr/>
              <p:nvPr/>
            </p:nvCxnSpPr>
            <p:spPr bwMode="auto">
              <a:xfrm>
                <a:off x="457201" y="3349353"/>
                <a:ext cx="571503" cy="122226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271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33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Propuesta por zonas </a:t>
            </a: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4. Zonas Especiales </a:t>
            </a:r>
          </a:p>
        </p:txBody>
      </p:sp>
      <p:sp>
        <p:nvSpPr>
          <p:cNvPr id="34823" name="94 CuadroTexto"/>
          <p:cNvSpPr txBox="1">
            <a:spLocks noChangeArrowheads="1"/>
          </p:cNvSpPr>
          <p:nvPr/>
        </p:nvSpPr>
        <p:spPr bwMode="auto">
          <a:xfrm>
            <a:off x="3133725" y="1055688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ZEP1</a:t>
            </a:r>
          </a:p>
        </p:txBody>
      </p:sp>
      <p:cxnSp>
        <p:nvCxnSpPr>
          <p:cNvPr id="8" name="7 Conector recto"/>
          <p:cNvCxnSpPr>
            <a:stCxn id="34823" idx="2"/>
          </p:cNvCxnSpPr>
          <p:nvPr/>
        </p:nvCxnSpPr>
        <p:spPr>
          <a:xfrm flipH="1">
            <a:off x="2090738" y="1331913"/>
            <a:ext cx="1417637" cy="20177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5" name="98 CuadroTexto"/>
          <p:cNvSpPr txBox="1">
            <a:spLocks noChangeArrowheads="1"/>
          </p:cNvSpPr>
          <p:nvPr/>
        </p:nvSpPr>
        <p:spPr bwMode="auto">
          <a:xfrm>
            <a:off x="657225" y="1943100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ZEP4</a:t>
            </a:r>
          </a:p>
        </p:txBody>
      </p:sp>
      <p:cxnSp>
        <p:nvCxnSpPr>
          <p:cNvPr id="11" name="10 Conector recto"/>
          <p:cNvCxnSpPr>
            <a:stCxn id="34825" idx="3"/>
          </p:cNvCxnSpPr>
          <p:nvPr/>
        </p:nvCxnSpPr>
        <p:spPr>
          <a:xfrm>
            <a:off x="1406525" y="2081213"/>
            <a:ext cx="911225" cy="3429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106 CuadroTexto"/>
          <p:cNvSpPr txBox="1">
            <a:spLocks noChangeArrowheads="1"/>
          </p:cNvSpPr>
          <p:nvPr/>
        </p:nvSpPr>
        <p:spPr bwMode="auto">
          <a:xfrm>
            <a:off x="4413250" y="5889625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ZEP4</a:t>
            </a:r>
          </a:p>
        </p:txBody>
      </p:sp>
      <p:cxnSp>
        <p:nvCxnSpPr>
          <p:cNvPr id="17" name="16 Conector recto"/>
          <p:cNvCxnSpPr>
            <a:stCxn id="34827" idx="0"/>
          </p:cNvCxnSpPr>
          <p:nvPr/>
        </p:nvCxnSpPr>
        <p:spPr>
          <a:xfrm flipH="1" flipV="1">
            <a:off x="4478338" y="4459288"/>
            <a:ext cx="309562" cy="143033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>
            <a:stCxn id="34823" idx="2"/>
          </p:cNvCxnSpPr>
          <p:nvPr/>
        </p:nvCxnSpPr>
        <p:spPr>
          <a:xfrm flipH="1">
            <a:off x="1979613" y="1331913"/>
            <a:ext cx="1528762" cy="8016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>
            <a:stCxn id="34827" idx="0"/>
          </p:cNvCxnSpPr>
          <p:nvPr/>
        </p:nvCxnSpPr>
        <p:spPr>
          <a:xfrm flipH="1" flipV="1">
            <a:off x="3203575" y="5084763"/>
            <a:ext cx="1584325" cy="80486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1" name="98 CuadroTexto"/>
          <p:cNvSpPr txBox="1">
            <a:spLocks noChangeArrowheads="1"/>
          </p:cNvSpPr>
          <p:nvPr/>
        </p:nvSpPr>
        <p:spPr bwMode="auto">
          <a:xfrm>
            <a:off x="381000" y="2647950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ZEP4</a:t>
            </a:r>
          </a:p>
        </p:txBody>
      </p:sp>
      <p:cxnSp>
        <p:nvCxnSpPr>
          <p:cNvPr id="23" name="22 Conector recto"/>
          <p:cNvCxnSpPr>
            <a:stCxn id="34831" idx="2"/>
          </p:cNvCxnSpPr>
          <p:nvPr/>
        </p:nvCxnSpPr>
        <p:spPr>
          <a:xfrm>
            <a:off x="755650" y="2924175"/>
            <a:ext cx="612775" cy="7429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66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En esta categoría se reúnen zonas que presentan usos específicos que no se relacionan con las zonas expuestas anteriormente, pero que resultan relevantes para el planteamiento del Plan. Estás corresponde a las plazas y parques (existentes o propuestos) y áreas relacionadas con la red del ferrocarril.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6" b="9586"/>
          <a:stretch>
            <a:fillRect/>
          </a:stretch>
        </p:blipFill>
        <p:spPr bwMode="auto">
          <a:xfrm>
            <a:off x="6130925" y="1908175"/>
            <a:ext cx="30130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34825" grpId="0" animBg="1"/>
      <p:bldP spid="34827" grpId="0" animBg="1"/>
      <p:bldP spid="34831" grpId="0" animBg="1"/>
      <p:bldP spid="6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26" descr="C:\Proyectos\358_Paillaco\Planos\Etapa 5\00_Esquemas2\Reumen_ Proy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3754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0" name="49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53262" name="61 Grupo"/>
            <p:cNvGrpSpPr>
              <a:grpSpLocks/>
            </p:cNvGrpSpPr>
            <p:nvPr/>
          </p:nvGrpSpPr>
          <p:grpSpPr bwMode="auto">
            <a:xfrm>
              <a:off x="35496" y="540720"/>
              <a:ext cx="6873335" cy="6170646"/>
              <a:chOff x="35496" y="540720"/>
              <a:chExt cx="6873335" cy="6170646"/>
            </a:xfrm>
          </p:grpSpPr>
          <p:grpSp>
            <p:nvGrpSpPr>
              <p:cNvPr id="53264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53296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62" name="61 CuadroTexto"/>
                  <p:cNvSpPr txBox="1"/>
                  <p:nvPr/>
                </p:nvSpPr>
                <p:spPr bwMode="auto">
                  <a:xfrm rot="18908975">
                    <a:off x="3348650" y="3690719"/>
                    <a:ext cx="908324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63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64" name="36 CuadroTexto"/>
                  <p:cNvSpPr txBox="1"/>
                  <p:nvPr/>
                </p:nvSpPr>
                <p:spPr bwMode="auto">
                  <a:xfrm rot="18908975">
                    <a:off x="3046556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65" name="64 CuadroTexto"/>
                  <p:cNvSpPr txBox="1"/>
                  <p:nvPr/>
                </p:nvSpPr>
                <p:spPr bwMode="auto">
                  <a:xfrm rot="18996421">
                    <a:off x="2656690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66" name="65 CuadroTexto"/>
                  <p:cNvSpPr txBox="1"/>
                  <p:nvPr/>
                </p:nvSpPr>
                <p:spPr bwMode="auto">
                  <a:xfrm rot="18908975">
                    <a:off x="1993308" y="2053249"/>
                    <a:ext cx="977724" cy="1510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67" name="66 CuadroTexto"/>
                  <p:cNvSpPr txBox="1"/>
                  <p:nvPr/>
                </p:nvSpPr>
                <p:spPr bwMode="auto">
                  <a:xfrm rot="2851468">
                    <a:off x="2878060" y="1815414"/>
                    <a:ext cx="72073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68" name="67 CuadroTexto"/>
                  <p:cNvSpPr txBox="1"/>
                  <p:nvPr/>
                </p:nvSpPr>
                <p:spPr bwMode="auto">
                  <a:xfrm rot="2758477">
                    <a:off x="1977885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69" name="68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61" name="60 CuadroTexto"/>
                <p:cNvSpPr txBox="1"/>
                <p:nvPr/>
              </p:nvSpPr>
              <p:spPr bwMode="auto">
                <a:xfrm rot="2659813">
                  <a:off x="2370925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53265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30" name="29 Conector recto"/>
              <p:cNvCxnSpPr/>
              <p:nvPr/>
            </p:nvCxnSpPr>
            <p:spPr bwMode="auto">
              <a:xfrm flipH="1">
                <a:off x="2097097" y="2719175"/>
                <a:ext cx="476252" cy="50795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67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370501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32" name="31 Conector recto"/>
              <p:cNvCxnSpPr>
                <a:stCxn id="53267" idx="1"/>
              </p:cNvCxnSpPr>
              <p:nvPr/>
            </p:nvCxnSpPr>
            <p:spPr bwMode="auto">
              <a:xfrm flipH="1" flipV="1">
                <a:off x="2454285" y="4003342"/>
                <a:ext cx="1139830" cy="48255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69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34" name="33 Conector recto"/>
              <p:cNvCxnSpPr>
                <a:stCxn id="53269" idx="1"/>
              </p:cNvCxnSpPr>
              <p:nvPr/>
            </p:nvCxnSpPr>
            <p:spPr bwMode="auto">
              <a:xfrm flipH="1" flipV="1">
                <a:off x="1239843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71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36" name="35 Conector recto"/>
              <p:cNvCxnSpPr>
                <a:stCxn id="53271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73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38" name="37 Conector recto"/>
              <p:cNvCxnSpPr>
                <a:stCxn id="53273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38 CuadroTexto"/>
              <p:cNvSpPr txBox="1"/>
              <p:nvPr/>
            </p:nvSpPr>
            <p:spPr bwMode="auto">
              <a:xfrm rot="18627235">
                <a:off x="341335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53276" name="56 Grupo"/>
              <p:cNvGrpSpPr>
                <a:grpSpLocks/>
              </p:cNvGrpSpPr>
              <p:nvPr/>
            </p:nvGrpSpPr>
            <p:grpSpPr bwMode="auto">
              <a:xfrm>
                <a:off x="4070789" y="1943107"/>
                <a:ext cx="2197533" cy="4693586"/>
                <a:chOff x="5717920" y="724282"/>
                <a:chExt cx="2823979" cy="6032129"/>
              </a:xfrm>
            </p:grpSpPr>
            <p:sp>
              <p:nvSpPr>
                <p:cNvPr id="56" name="55 CuadroTexto"/>
                <p:cNvSpPr txBox="1"/>
                <p:nvPr/>
              </p:nvSpPr>
              <p:spPr bwMode="auto">
                <a:xfrm rot="2776245">
                  <a:off x="7008736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57" name="56 CuadroTexto"/>
                <p:cNvSpPr txBox="1"/>
                <p:nvPr/>
              </p:nvSpPr>
              <p:spPr bwMode="auto">
                <a:xfrm rot="18714702">
                  <a:off x="5542957" y="898514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58" name="57 CuadroTexto"/>
                <p:cNvSpPr txBox="1"/>
                <p:nvPr/>
              </p:nvSpPr>
              <p:spPr bwMode="auto">
                <a:xfrm rot="19733943">
                  <a:off x="7078096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59" name="58 CuadroTexto"/>
                <p:cNvSpPr txBox="1"/>
                <p:nvPr/>
              </p:nvSpPr>
              <p:spPr bwMode="auto">
                <a:xfrm rot="17678331">
                  <a:off x="7933901" y="6198546"/>
                  <a:ext cx="832337" cy="28356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41" name="40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53278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43" name="42 Conector recto"/>
              <p:cNvCxnSpPr>
                <a:stCxn id="53278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80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45" name="44 Conector recto"/>
              <p:cNvCxnSpPr>
                <a:stCxn id="53280" idx="1"/>
              </p:cNvCxnSpPr>
              <p:nvPr/>
            </p:nvCxnSpPr>
            <p:spPr bwMode="auto">
              <a:xfrm flipH="1" flipV="1">
                <a:off x="2397135" y="4758922"/>
                <a:ext cx="1595445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82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47" name="46 Conector recto"/>
              <p:cNvCxnSpPr>
                <a:stCxn id="53282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84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49" name="48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49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51" name="50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52" name="51 CuadroTexto"/>
              <p:cNvSpPr txBox="1"/>
              <p:nvPr/>
            </p:nvSpPr>
            <p:spPr bwMode="auto">
              <a:xfrm rot="18696675">
                <a:off x="-281713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53289" name="39 CuadroTexto"/>
              <p:cNvSpPr txBox="1">
                <a:spLocks noChangeArrowheads="1"/>
              </p:cNvSpPr>
              <p:nvPr/>
            </p:nvSpPr>
            <p:spPr bwMode="auto">
              <a:xfrm>
                <a:off x="35496" y="2996952"/>
                <a:ext cx="11922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Planta de tratamiento</a:t>
                </a:r>
              </a:p>
            </p:txBody>
          </p:sp>
          <p:cxnSp>
            <p:nvCxnSpPr>
              <p:cNvPr id="54" name="53 Conector recto"/>
              <p:cNvCxnSpPr/>
              <p:nvPr/>
            </p:nvCxnSpPr>
            <p:spPr bwMode="auto">
              <a:xfrm>
                <a:off x="457201" y="3349353"/>
                <a:ext cx="571503" cy="122226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3291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26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Propuesta por zonas</a:t>
            </a:r>
          </a:p>
        </p:txBody>
      </p:sp>
      <p:sp>
        <p:nvSpPr>
          <p:cNvPr id="35846" name="92 CuadroTexto"/>
          <p:cNvSpPr txBox="1">
            <a:spLocks noChangeArrowheads="1"/>
          </p:cNvSpPr>
          <p:nvPr/>
        </p:nvSpPr>
        <p:spPr bwMode="auto">
          <a:xfrm>
            <a:off x="171450" y="2314575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ZEP6</a:t>
            </a:r>
          </a:p>
        </p:txBody>
      </p:sp>
      <p:cxnSp>
        <p:nvCxnSpPr>
          <p:cNvPr id="6" name="5 Conector recto"/>
          <p:cNvCxnSpPr>
            <a:stCxn id="35846" idx="2"/>
          </p:cNvCxnSpPr>
          <p:nvPr/>
        </p:nvCxnSpPr>
        <p:spPr>
          <a:xfrm>
            <a:off x="546100" y="2590800"/>
            <a:ext cx="1917700" cy="14033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94 CuadroTexto"/>
          <p:cNvSpPr txBox="1">
            <a:spLocks noChangeArrowheads="1"/>
          </p:cNvSpPr>
          <p:nvPr/>
        </p:nvSpPr>
        <p:spPr bwMode="auto">
          <a:xfrm>
            <a:off x="2232025" y="1247775"/>
            <a:ext cx="74771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ZEP5</a:t>
            </a:r>
          </a:p>
        </p:txBody>
      </p:sp>
      <p:sp>
        <p:nvSpPr>
          <p:cNvPr id="8" name="7 Elipse"/>
          <p:cNvSpPr/>
          <p:nvPr/>
        </p:nvSpPr>
        <p:spPr>
          <a:xfrm>
            <a:off x="2165350" y="3775075"/>
            <a:ext cx="722313" cy="711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4. Zonas Especiales </a:t>
            </a:r>
          </a:p>
        </p:txBody>
      </p:sp>
      <p:cxnSp>
        <p:nvCxnSpPr>
          <p:cNvPr id="16" name="15 Conector recto"/>
          <p:cNvCxnSpPr>
            <a:stCxn id="35848" idx="2"/>
          </p:cNvCxnSpPr>
          <p:nvPr/>
        </p:nvCxnSpPr>
        <p:spPr>
          <a:xfrm>
            <a:off x="2606675" y="1524000"/>
            <a:ext cx="354013" cy="208438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stCxn id="35848" idx="2"/>
          </p:cNvCxnSpPr>
          <p:nvPr/>
        </p:nvCxnSpPr>
        <p:spPr>
          <a:xfrm>
            <a:off x="2606675" y="1524000"/>
            <a:ext cx="879475" cy="16129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69 CuadroTexto"/>
          <p:cNvSpPr txBox="1">
            <a:spLocks noChangeArrowheads="1"/>
          </p:cNvSpPr>
          <p:nvPr/>
        </p:nvSpPr>
        <p:spPr bwMode="auto">
          <a:xfrm>
            <a:off x="6132513" y="425450"/>
            <a:ext cx="2928937" cy="13843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000" b="1" smtClean="0"/>
              <a:t>En esta categoría se reúnen zonas que presentan usos específicos que no se relacionan con las zonas expuestas anteriormente, pero que resultan relevantes para el planteamiento del Plan. Estás corresponde a las plazas y parques (existentes o propuestos) y áreas relacionadas con la red del ferrocarril. 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6" b="9586"/>
          <a:stretch>
            <a:fillRect/>
          </a:stretch>
        </p:blipFill>
        <p:spPr bwMode="auto">
          <a:xfrm>
            <a:off x="6130925" y="1908175"/>
            <a:ext cx="30130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  <p:bldP spid="35848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25" descr="C:\Proyectos\358_Paillaco\Planos\Etapa 5\00_Esquemas2\Pichirropulli_Proy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"/>
            <a:ext cx="63754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4" name="49 Grupo"/>
          <p:cNvGrpSpPr>
            <a:grpSpLocks/>
          </p:cNvGrpSpPr>
          <p:nvPr/>
        </p:nvGrpSpPr>
        <p:grpSpPr bwMode="auto">
          <a:xfrm>
            <a:off x="0" y="419100"/>
            <a:ext cx="6908800" cy="6292850"/>
            <a:chOff x="-1" y="419100"/>
            <a:chExt cx="6908832" cy="6292266"/>
          </a:xfrm>
        </p:grpSpPr>
        <p:grpSp>
          <p:nvGrpSpPr>
            <p:cNvPr id="54288" name="61 Grupo"/>
            <p:cNvGrpSpPr>
              <a:grpSpLocks/>
            </p:cNvGrpSpPr>
            <p:nvPr/>
          </p:nvGrpSpPr>
          <p:grpSpPr bwMode="auto">
            <a:xfrm>
              <a:off x="35496" y="540720"/>
              <a:ext cx="6873335" cy="6170646"/>
              <a:chOff x="35496" y="540720"/>
              <a:chExt cx="6873335" cy="6170646"/>
            </a:xfrm>
          </p:grpSpPr>
          <p:grpSp>
            <p:nvGrpSpPr>
              <p:cNvPr id="54290" name="34 Grupo"/>
              <p:cNvGrpSpPr>
                <a:grpSpLocks/>
              </p:cNvGrpSpPr>
              <p:nvPr/>
            </p:nvGrpSpPr>
            <p:grpSpPr bwMode="auto">
              <a:xfrm>
                <a:off x="1212491" y="2551425"/>
                <a:ext cx="3407296" cy="2089612"/>
                <a:chOff x="2043870" y="1504679"/>
                <a:chExt cx="4381017" cy="2687764"/>
              </a:xfrm>
            </p:grpSpPr>
            <p:grpSp>
              <p:nvGrpSpPr>
                <p:cNvPr id="54322" name="32 Grupo"/>
                <p:cNvGrpSpPr>
                  <a:grpSpLocks/>
                </p:cNvGrpSpPr>
                <p:nvPr/>
              </p:nvGrpSpPr>
              <p:grpSpPr bwMode="auto">
                <a:xfrm>
                  <a:off x="2043870" y="1504679"/>
                  <a:ext cx="4381017" cy="2518785"/>
                  <a:chOff x="2043870" y="1504679"/>
                  <a:chExt cx="4381017" cy="2518785"/>
                </a:xfrm>
              </p:grpSpPr>
              <p:sp>
                <p:nvSpPr>
                  <p:cNvPr id="56" name="55 CuadroTexto"/>
                  <p:cNvSpPr txBox="1"/>
                  <p:nvPr/>
                </p:nvSpPr>
                <p:spPr bwMode="auto">
                  <a:xfrm rot="18908975">
                    <a:off x="3348650" y="3690719"/>
                    <a:ext cx="908324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ARTURO PRAT </a:t>
                    </a:r>
                  </a:p>
                </p:txBody>
              </p:sp>
              <p:sp>
                <p:nvSpPr>
                  <p:cNvPr id="57" name="25 CuadroTexto"/>
                  <p:cNvSpPr txBox="1"/>
                  <p:nvPr/>
                </p:nvSpPr>
                <p:spPr bwMode="auto">
                  <a:xfrm rot="2403907">
                    <a:off x="4420268" y="2953654"/>
                    <a:ext cx="979765" cy="20009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BALMACEDA</a:t>
                    </a:r>
                  </a:p>
                </p:txBody>
              </p:sp>
              <p:sp>
                <p:nvSpPr>
                  <p:cNvPr id="58" name="36 CuadroTexto"/>
                  <p:cNvSpPr txBox="1"/>
                  <p:nvPr/>
                </p:nvSpPr>
                <p:spPr bwMode="auto">
                  <a:xfrm rot="18908975">
                    <a:off x="3046556" y="3235413"/>
                    <a:ext cx="66134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O</a:t>
                    </a:r>
                    <a:r>
                      <a:rPr lang="ja-JP" alt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’</a:t>
                    </a: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HIGGINS</a:t>
                    </a:r>
                  </a:p>
                </p:txBody>
              </p:sp>
              <p:sp>
                <p:nvSpPr>
                  <p:cNvPr id="59" name="58 CuadroTexto"/>
                  <p:cNvSpPr txBox="1"/>
                  <p:nvPr/>
                </p:nvSpPr>
                <p:spPr bwMode="auto">
                  <a:xfrm rot="18996421">
                    <a:off x="2656690" y="2663728"/>
                    <a:ext cx="920572" cy="200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INDEPENDENCIA</a:t>
                    </a:r>
                  </a:p>
                </p:txBody>
              </p:sp>
              <p:sp>
                <p:nvSpPr>
                  <p:cNvPr id="60" name="59 CuadroTexto"/>
                  <p:cNvSpPr txBox="1"/>
                  <p:nvPr/>
                </p:nvSpPr>
                <p:spPr bwMode="auto">
                  <a:xfrm rot="18908975">
                    <a:off x="1993308" y="2053249"/>
                    <a:ext cx="977724" cy="1510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LORD COCHRANE</a:t>
                    </a:r>
                  </a:p>
                </p:txBody>
              </p:sp>
              <p:sp>
                <p:nvSpPr>
                  <p:cNvPr id="61" name="60 CuadroTexto"/>
                  <p:cNvSpPr txBox="1"/>
                  <p:nvPr/>
                </p:nvSpPr>
                <p:spPr bwMode="auto">
                  <a:xfrm rot="2851468">
                    <a:off x="2878060" y="1815414"/>
                    <a:ext cx="72073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BAQUEDANO</a:t>
                    </a:r>
                  </a:p>
                </p:txBody>
              </p:sp>
              <p:sp>
                <p:nvSpPr>
                  <p:cNvPr id="62" name="61 CuadroTexto"/>
                  <p:cNvSpPr txBox="1"/>
                  <p:nvPr/>
                </p:nvSpPr>
                <p:spPr bwMode="auto">
                  <a:xfrm rot="2758477">
                    <a:off x="1977885" y="2640274"/>
                    <a:ext cx="839152" cy="20003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LOS CARRERA</a:t>
                    </a:r>
                  </a:p>
                </p:txBody>
              </p:sp>
              <p:sp>
                <p:nvSpPr>
                  <p:cNvPr id="63" name="62 CuadroTexto"/>
                  <p:cNvSpPr txBox="1"/>
                  <p:nvPr/>
                </p:nvSpPr>
                <p:spPr bwMode="auto">
                  <a:xfrm rot="3662961">
                    <a:off x="5861221" y="3460038"/>
                    <a:ext cx="869778" cy="25718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r>
                      <a:rPr lang="es-ES" sz="700" b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</a:rPr>
                      <a:t>M. BULNES</a:t>
                    </a:r>
                  </a:p>
                </p:txBody>
              </p:sp>
            </p:grpSp>
            <p:sp>
              <p:nvSpPr>
                <p:cNvPr id="55" name="54 CuadroTexto"/>
                <p:cNvSpPr txBox="1"/>
                <p:nvPr/>
              </p:nvSpPr>
              <p:spPr bwMode="auto">
                <a:xfrm rot="2659813">
                  <a:off x="2370925" y="3992895"/>
                  <a:ext cx="849130" cy="20009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7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M. RODRIGUEZ</a:t>
                  </a:r>
                </a:p>
              </p:txBody>
            </p:sp>
          </p:grpSp>
          <p:sp>
            <p:nvSpPr>
              <p:cNvPr id="54291" name="37 CuadroTexto"/>
              <p:cNvSpPr txBox="1">
                <a:spLocks noChangeArrowheads="1"/>
              </p:cNvSpPr>
              <p:nvPr/>
            </p:nvSpPr>
            <p:spPr bwMode="auto">
              <a:xfrm>
                <a:off x="2300072" y="2541965"/>
                <a:ext cx="736353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PLAZA </a:t>
                </a:r>
              </a:p>
            </p:txBody>
          </p:sp>
          <p:cxnSp>
            <p:nvCxnSpPr>
              <p:cNvPr id="24" name="23 Conector recto"/>
              <p:cNvCxnSpPr/>
              <p:nvPr/>
            </p:nvCxnSpPr>
            <p:spPr bwMode="auto">
              <a:xfrm flipH="1">
                <a:off x="2097097" y="2719175"/>
                <a:ext cx="476252" cy="50795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93" name="39 CuadroTexto"/>
              <p:cNvSpPr txBox="1">
                <a:spLocks noChangeArrowheads="1"/>
              </p:cNvSpPr>
              <p:nvPr/>
            </p:nvSpPr>
            <p:spPr bwMode="auto">
              <a:xfrm>
                <a:off x="3594188" y="4370501"/>
                <a:ext cx="779524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ESTACION </a:t>
                </a:r>
              </a:p>
            </p:txBody>
          </p:sp>
          <p:cxnSp>
            <p:nvCxnSpPr>
              <p:cNvPr id="26" name="25 Conector recto"/>
              <p:cNvCxnSpPr>
                <a:stCxn id="54293" idx="1"/>
              </p:cNvCxnSpPr>
              <p:nvPr/>
            </p:nvCxnSpPr>
            <p:spPr bwMode="auto">
              <a:xfrm flipH="1" flipV="1">
                <a:off x="2454285" y="4003342"/>
                <a:ext cx="1139830" cy="48255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95" name="41 CuadroTexto"/>
              <p:cNvSpPr txBox="1">
                <a:spLocks noChangeArrowheads="1"/>
              </p:cNvSpPr>
              <p:nvPr/>
            </p:nvSpPr>
            <p:spPr bwMode="auto">
              <a:xfrm>
                <a:off x="2052216" y="6209260"/>
                <a:ext cx="1204181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s-ES" sz="900" b="1"/>
                  <a:t>ESCUELA RURAL </a:t>
                </a:r>
              </a:p>
            </p:txBody>
          </p:sp>
          <p:cxnSp>
            <p:nvCxnSpPr>
              <p:cNvPr id="28" name="27 Conector recto"/>
              <p:cNvCxnSpPr>
                <a:stCxn id="54295" idx="1"/>
              </p:cNvCxnSpPr>
              <p:nvPr/>
            </p:nvCxnSpPr>
            <p:spPr bwMode="auto">
              <a:xfrm flipH="1" flipV="1">
                <a:off x="1239843" y="5757368"/>
                <a:ext cx="811216" cy="566684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97" name="43 CuadroTexto"/>
              <p:cNvSpPr txBox="1">
                <a:spLocks noChangeArrowheads="1"/>
              </p:cNvSpPr>
              <p:nvPr/>
            </p:nvSpPr>
            <p:spPr bwMode="auto">
              <a:xfrm>
                <a:off x="4975666" y="2377463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ESTADIO </a:t>
                </a:r>
              </a:p>
            </p:txBody>
          </p:sp>
          <p:cxnSp>
            <p:nvCxnSpPr>
              <p:cNvPr id="30" name="29 Conector recto"/>
              <p:cNvCxnSpPr>
                <a:stCxn id="54297" idx="1"/>
              </p:cNvCxnSpPr>
              <p:nvPr/>
            </p:nvCxnSpPr>
            <p:spPr bwMode="auto">
              <a:xfrm flipH="1">
                <a:off x="4338657" y="2493771"/>
                <a:ext cx="636590" cy="20318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99" name="43 CuadroTexto"/>
              <p:cNvSpPr txBox="1">
                <a:spLocks noChangeArrowheads="1"/>
              </p:cNvSpPr>
              <p:nvPr/>
            </p:nvSpPr>
            <p:spPr bwMode="auto">
              <a:xfrm>
                <a:off x="3303667" y="540720"/>
                <a:ext cx="970622" cy="23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CEMENTERIO </a:t>
                </a:r>
              </a:p>
            </p:txBody>
          </p:sp>
          <p:cxnSp>
            <p:nvCxnSpPr>
              <p:cNvPr id="32" name="31 Conector recto"/>
              <p:cNvCxnSpPr>
                <a:stCxn id="54299" idx="2"/>
              </p:cNvCxnSpPr>
              <p:nvPr/>
            </p:nvCxnSpPr>
            <p:spPr bwMode="auto">
              <a:xfrm>
                <a:off x="3789379" y="771493"/>
                <a:ext cx="419102" cy="36667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32 CuadroTexto"/>
              <p:cNvSpPr txBox="1"/>
              <p:nvPr/>
            </p:nvSpPr>
            <p:spPr bwMode="auto">
              <a:xfrm rot="18627235">
                <a:off x="341335" y="5865298"/>
                <a:ext cx="438109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grpSp>
            <p:nvGrpSpPr>
              <p:cNvPr id="54302" name="56 Grupo"/>
              <p:cNvGrpSpPr>
                <a:grpSpLocks/>
              </p:cNvGrpSpPr>
              <p:nvPr/>
            </p:nvGrpSpPr>
            <p:grpSpPr bwMode="auto">
              <a:xfrm>
                <a:off x="4070789" y="1943107"/>
                <a:ext cx="2197533" cy="4693586"/>
                <a:chOff x="5717920" y="724282"/>
                <a:chExt cx="2823979" cy="6032129"/>
              </a:xfrm>
            </p:grpSpPr>
            <p:sp>
              <p:nvSpPr>
                <p:cNvPr id="50" name="49 CuadroTexto"/>
                <p:cNvSpPr txBox="1"/>
                <p:nvPr/>
              </p:nvSpPr>
              <p:spPr bwMode="auto">
                <a:xfrm rot="2776245">
                  <a:off x="7008736" y="4785815"/>
                  <a:ext cx="671175" cy="3162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T-670</a:t>
                  </a:r>
                </a:p>
              </p:txBody>
            </p:sp>
            <p:sp>
              <p:nvSpPr>
                <p:cNvPr id="51" name="50 CuadroTexto"/>
                <p:cNvSpPr txBox="1"/>
                <p:nvPr/>
              </p:nvSpPr>
              <p:spPr bwMode="auto">
                <a:xfrm rot="18714702">
                  <a:off x="5542957" y="898514"/>
                  <a:ext cx="665054" cy="31620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T-678</a:t>
                  </a:r>
                </a:p>
              </p:txBody>
            </p:sp>
            <p:sp>
              <p:nvSpPr>
                <p:cNvPr id="52" name="51 CuadroTexto"/>
                <p:cNvSpPr txBox="1"/>
                <p:nvPr/>
              </p:nvSpPr>
              <p:spPr bwMode="auto">
                <a:xfrm rot="19733943">
                  <a:off x="7078096" y="1893037"/>
                  <a:ext cx="667097" cy="31620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T-676</a:t>
                  </a:r>
                </a:p>
              </p:txBody>
            </p:sp>
            <p:sp>
              <p:nvSpPr>
                <p:cNvPr id="53" name="52 CuadroTexto"/>
                <p:cNvSpPr txBox="1"/>
                <p:nvPr/>
              </p:nvSpPr>
              <p:spPr bwMode="auto">
                <a:xfrm rot="17678331">
                  <a:off x="7933901" y="6198546"/>
                  <a:ext cx="832337" cy="28356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s-ES" sz="1000" b="1" smtClean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RUTA 5</a:t>
                  </a:r>
                </a:p>
              </p:txBody>
            </p:sp>
          </p:grpSp>
          <p:sp>
            <p:nvSpPr>
              <p:cNvPr id="35" name="34 CuadroTexto"/>
              <p:cNvSpPr txBox="1"/>
              <p:nvPr/>
            </p:nvSpPr>
            <p:spPr bwMode="auto">
              <a:xfrm rot="18627235">
                <a:off x="5507878" y="813548"/>
                <a:ext cx="436521" cy="1905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0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FFCC </a:t>
                </a:r>
              </a:p>
            </p:txBody>
          </p:sp>
          <p:sp>
            <p:nvSpPr>
              <p:cNvPr id="54304" name="39 CuadroTexto"/>
              <p:cNvSpPr txBox="1">
                <a:spLocks noChangeArrowheads="1"/>
              </p:cNvSpPr>
              <p:nvPr/>
            </p:nvSpPr>
            <p:spPr bwMode="auto">
              <a:xfrm>
                <a:off x="3547933" y="5941654"/>
                <a:ext cx="1192213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Nueva Independencia  </a:t>
                </a:r>
              </a:p>
            </p:txBody>
          </p:sp>
          <p:cxnSp>
            <p:nvCxnSpPr>
              <p:cNvPr id="37" name="36 Conector recto"/>
              <p:cNvCxnSpPr>
                <a:stCxn id="54304" idx="1"/>
              </p:cNvCxnSpPr>
              <p:nvPr/>
            </p:nvCxnSpPr>
            <p:spPr bwMode="auto">
              <a:xfrm flipH="1" flipV="1">
                <a:off x="1930408" y="5122427"/>
                <a:ext cx="1617671" cy="107305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06" name="39 CuadroTexto"/>
              <p:cNvSpPr txBox="1">
                <a:spLocks noChangeArrowheads="1"/>
              </p:cNvSpPr>
              <p:nvPr/>
            </p:nvSpPr>
            <p:spPr bwMode="auto">
              <a:xfrm>
                <a:off x="3992821" y="5380424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Los Notros </a:t>
                </a:r>
              </a:p>
            </p:txBody>
          </p:sp>
          <p:cxnSp>
            <p:nvCxnSpPr>
              <p:cNvPr id="39" name="38 Conector recto"/>
              <p:cNvCxnSpPr>
                <a:stCxn id="54306" idx="1"/>
              </p:cNvCxnSpPr>
              <p:nvPr/>
            </p:nvCxnSpPr>
            <p:spPr bwMode="auto">
              <a:xfrm flipH="1" flipV="1">
                <a:off x="2397135" y="4758922"/>
                <a:ext cx="1595445" cy="8063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08" name="39 CuadroTexto"/>
              <p:cNvSpPr txBox="1">
                <a:spLocks noChangeArrowheads="1"/>
              </p:cNvSpPr>
              <p:nvPr/>
            </p:nvSpPr>
            <p:spPr bwMode="auto">
              <a:xfrm>
                <a:off x="2711935" y="1289340"/>
                <a:ext cx="11922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  <a:p>
                <a:pPr eaLnBrk="1" hangingPunct="1"/>
                <a:r>
                  <a:rPr lang="es-ES" sz="900" b="1"/>
                  <a:t>Villa 2000</a:t>
                </a:r>
              </a:p>
            </p:txBody>
          </p:sp>
          <p:cxnSp>
            <p:nvCxnSpPr>
              <p:cNvPr id="41" name="40 Conector recto"/>
              <p:cNvCxnSpPr>
                <a:stCxn id="54308" idx="1"/>
              </p:cNvCxnSpPr>
              <p:nvPr/>
            </p:nvCxnSpPr>
            <p:spPr bwMode="auto">
              <a:xfrm flipH="1">
                <a:off x="2154247" y="1474690"/>
                <a:ext cx="557215" cy="438109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10" name="39 CuadroTexto"/>
              <p:cNvSpPr txBox="1">
                <a:spLocks noChangeArrowheads="1"/>
              </p:cNvSpPr>
              <p:nvPr/>
            </p:nvSpPr>
            <p:spPr bwMode="auto">
              <a:xfrm>
                <a:off x="5716618" y="1159651"/>
                <a:ext cx="1192213" cy="230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Población </a:t>
                </a:r>
              </a:p>
            </p:txBody>
          </p:sp>
          <p:cxnSp>
            <p:nvCxnSpPr>
              <p:cNvPr id="43" name="42 Conector recto"/>
              <p:cNvCxnSpPr/>
              <p:nvPr/>
            </p:nvCxnSpPr>
            <p:spPr bwMode="auto">
              <a:xfrm flipH="1" flipV="1">
                <a:off x="5168923" y="1166744"/>
                <a:ext cx="547691" cy="10794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43 CuadroTexto"/>
              <p:cNvSpPr txBox="1"/>
              <p:nvPr/>
            </p:nvSpPr>
            <p:spPr bwMode="auto">
              <a:xfrm rot="20356538">
                <a:off x="3292489" y="1533422"/>
                <a:ext cx="1084268" cy="3698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45" name="44 CuadroTexto"/>
              <p:cNvSpPr txBox="1"/>
              <p:nvPr/>
            </p:nvSpPr>
            <p:spPr bwMode="auto">
              <a:xfrm rot="20132862">
                <a:off x="5187973" y="3887466"/>
                <a:ext cx="935042" cy="2301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Arena </a:t>
                </a:r>
              </a:p>
            </p:txBody>
          </p:sp>
          <p:sp>
            <p:nvSpPr>
              <p:cNvPr id="46" name="45 CuadroTexto"/>
              <p:cNvSpPr txBox="1"/>
              <p:nvPr/>
            </p:nvSpPr>
            <p:spPr bwMode="auto">
              <a:xfrm rot="18696675">
                <a:off x="-281713" y="4300960"/>
                <a:ext cx="1441316" cy="2301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900" b="1" i="1" smtClean="0">
                    <a:solidFill>
                      <a:srgbClr val="DAEDE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Estero Aguas Turbias  </a:t>
                </a:r>
              </a:p>
            </p:txBody>
          </p:sp>
          <p:sp>
            <p:nvSpPr>
              <p:cNvPr id="54315" name="39 CuadroTexto"/>
              <p:cNvSpPr txBox="1">
                <a:spLocks noChangeArrowheads="1"/>
              </p:cNvSpPr>
              <p:nvPr/>
            </p:nvSpPr>
            <p:spPr bwMode="auto">
              <a:xfrm>
                <a:off x="35496" y="2996952"/>
                <a:ext cx="11922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900" b="1"/>
                  <a:t>Planta de tratamiento</a:t>
                </a:r>
              </a:p>
            </p:txBody>
          </p:sp>
          <p:cxnSp>
            <p:nvCxnSpPr>
              <p:cNvPr id="48" name="47 Conector recto"/>
              <p:cNvCxnSpPr/>
              <p:nvPr/>
            </p:nvCxnSpPr>
            <p:spPr bwMode="auto">
              <a:xfrm>
                <a:off x="457201" y="3349353"/>
                <a:ext cx="571503" cy="122226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317" name="7 Imagen" descr="norte2 copi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597" y="6347829"/>
                <a:ext cx="349250" cy="36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20 Forma libre"/>
            <p:cNvSpPr/>
            <p:nvPr/>
          </p:nvSpPr>
          <p:spPr bwMode="auto">
            <a:xfrm>
              <a:off x="-1" y="419100"/>
              <a:ext cx="6145241" cy="6270043"/>
            </a:xfrm>
            <a:custGeom>
              <a:avLst/>
              <a:gdLst>
                <a:gd name="connsiteX0" fmla="*/ 4030825 w 4030825"/>
                <a:gd name="connsiteY0" fmla="*/ 0 h 4553338"/>
                <a:gd name="connsiteX1" fmla="*/ 2332653 w 4030825"/>
                <a:gd name="connsiteY1" fmla="*/ 1940767 h 4553338"/>
                <a:gd name="connsiteX2" fmla="*/ 1017037 w 4030825"/>
                <a:gd name="connsiteY2" fmla="*/ 3415004 h 4553338"/>
                <a:gd name="connsiteX3" fmla="*/ 0 w 4030825"/>
                <a:gd name="connsiteY3" fmla="*/ 4553338 h 4553338"/>
                <a:gd name="connsiteX0" fmla="*/ 5586348 w 5586348"/>
                <a:gd name="connsiteY0" fmla="*/ 0 h 6311499"/>
                <a:gd name="connsiteX1" fmla="*/ 2332653 w 5586348"/>
                <a:gd name="connsiteY1" fmla="*/ 3698928 h 6311499"/>
                <a:gd name="connsiteX2" fmla="*/ 1017037 w 5586348"/>
                <a:gd name="connsiteY2" fmla="*/ 5173165 h 6311499"/>
                <a:gd name="connsiteX3" fmla="*/ 0 w 5586348"/>
                <a:gd name="connsiteY3" fmla="*/ 6311499 h 6311499"/>
                <a:gd name="connsiteX0" fmla="*/ 5586348 w 5586348"/>
                <a:gd name="connsiteY0" fmla="*/ 0 h 6311499"/>
                <a:gd name="connsiteX1" fmla="*/ 5557490 w 5586348"/>
                <a:gd name="connsiteY1" fmla="*/ 684681 h 6311499"/>
                <a:gd name="connsiteX2" fmla="*/ 2332653 w 5586348"/>
                <a:gd name="connsiteY2" fmla="*/ 3698928 h 6311499"/>
                <a:gd name="connsiteX3" fmla="*/ 1017037 w 5586348"/>
                <a:gd name="connsiteY3" fmla="*/ 5173165 h 6311499"/>
                <a:gd name="connsiteX4" fmla="*/ 0 w 5586348"/>
                <a:gd name="connsiteY4" fmla="*/ 6311499 h 6311499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2332653 w 5710719"/>
                <a:gd name="connsiteY2" fmla="*/ 3215021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5710719 w 5710719"/>
                <a:gd name="connsiteY0" fmla="*/ 0 h 5827592"/>
                <a:gd name="connsiteX1" fmla="*/ 5557490 w 5710719"/>
                <a:gd name="connsiteY1" fmla="*/ 200774 h 5827592"/>
                <a:gd name="connsiteX2" fmla="*/ 1758297 w 5710719"/>
                <a:gd name="connsiteY2" fmla="*/ 4050010 h 5827592"/>
                <a:gd name="connsiteX3" fmla="*/ 1017037 w 5710719"/>
                <a:gd name="connsiteY3" fmla="*/ 4689258 h 5827592"/>
                <a:gd name="connsiteX4" fmla="*/ 0 w 5710719"/>
                <a:gd name="connsiteY4" fmla="*/ 5827592 h 5827592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1017037 w 6191917"/>
                <a:gd name="connsiteY3" fmla="*/ 5079935 h 6218269"/>
                <a:gd name="connsiteX4" fmla="*/ 0 w 6191917"/>
                <a:gd name="connsiteY4" fmla="*/ 6218269 h 6218269"/>
                <a:gd name="connsiteX0" fmla="*/ 6191917 w 6191917"/>
                <a:gd name="connsiteY0" fmla="*/ 0 h 6218269"/>
                <a:gd name="connsiteX1" fmla="*/ 5557490 w 6191917"/>
                <a:gd name="connsiteY1" fmla="*/ 591451 h 6218269"/>
                <a:gd name="connsiteX2" fmla="*/ 1758297 w 6191917"/>
                <a:gd name="connsiteY2" fmla="*/ 4440687 h 6218269"/>
                <a:gd name="connsiteX3" fmla="*/ 903907 w 6191917"/>
                <a:gd name="connsiteY3" fmla="*/ 5279985 h 6218269"/>
                <a:gd name="connsiteX4" fmla="*/ 0 w 6191917"/>
                <a:gd name="connsiteY4" fmla="*/ 6218269 h 6218269"/>
                <a:gd name="connsiteX0" fmla="*/ 6212646 w 6212646"/>
                <a:gd name="connsiteY0" fmla="*/ 0 h 6235666"/>
                <a:gd name="connsiteX1" fmla="*/ 5578219 w 6212646"/>
                <a:gd name="connsiteY1" fmla="*/ 591451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1779026 w 6212646"/>
                <a:gd name="connsiteY2" fmla="*/ 4440687 h 6235666"/>
                <a:gd name="connsiteX3" fmla="*/ 924636 w 6212646"/>
                <a:gd name="connsiteY3" fmla="*/ 5279985 h 6235666"/>
                <a:gd name="connsiteX4" fmla="*/ 0 w 6212646"/>
                <a:gd name="connsiteY4" fmla="*/ 6235666 h 6235666"/>
                <a:gd name="connsiteX0" fmla="*/ 6212646 w 6212646"/>
                <a:gd name="connsiteY0" fmla="*/ 0 h 6235666"/>
                <a:gd name="connsiteX1" fmla="*/ 5595624 w 6212646"/>
                <a:gd name="connsiteY1" fmla="*/ 539264 h 6235666"/>
                <a:gd name="connsiteX2" fmla="*/ 2889187 w 6212646"/>
                <a:gd name="connsiteY2" fmla="*/ 3270375 h 6235666"/>
                <a:gd name="connsiteX3" fmla="*/ 1779026 w 6212646"/>
                <a:gd name="connsiteY3" fmla="*/ 4440687 h 6235666"/>
                <a:gd name="connsiteX4" fmla="*/ 924636 w 6212646"/>
                <a:gd name="connsiteY4" fmla="*/ 5279985 h 6235666"/>
                <a:gd name="connsiteX5" fmla="*/ 0 w 6212646"/>
                <a:gd name="connsiteY5" fmla="*/ 6235666 h 6235666"/>
                <a:gd name="connsiteX0" fmla="*/ 5731448 w 5731448"/>
                <a:gd name="connsiteY0" fmla="*/ 0 h 5844990"/>
                <a:gd name="connsiteX1" fmla="*/ 5595624 w 5731448"/>
                <a:gd name="connsiteY1" fmla="*/ 148588 h 5844990"/>
                <a:gd name="connsiteX2" fmla="*/ 2889187 w 5731448"/>
                <a:gd name="connsiteY2" fmla="*/ 2879699 h 5844990"/>
                <a:gd name="connsiteX3" fmla="*/ 1779026 w 5731448"/>
                <a:gd name="connsiteY3" fmla="*/ 4050011 h 5844990"/>
                <a:gd name="connsiteX4" fmla="*/ 924636 w 5731448"/>
                <a:gd name="connsiteY4" fmla="*/ 4889309 h 5844990"/>
                <a:gd name="connsiteX5" fmla="*/ 0 w 5731448"/>
                <a:gd name="connsiteY5" fmla="*/ 5844990 h 584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1448" h="5844990">
                  <a:moveTo>
                    <a:pt x="5731448" y="0"/>
                  </a:moveTo>
                  <a:lnTo>
                    <a:pt x="5595624" y="148588"/>
                  </a:lnTo>
                  <a:lnTo>
                    <a:pt x="2889187" y="2879699"/>
                  </a:lnTo>
                  <a:lnTo>
                    <a:pt x="1779026" y="4050011"/>
                  </a:lnTo>
                  <a:lnTo>
                    <a:pt x="924636" y="4889309"/>
                  </a:lnTo>
                  <a:lnTo>
                    <a:pt x="0" y="5844990"/>
                  </a:lnTo>
                </a:path>
              </a:pathLst>
            </a:cu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0" y="0"/>
            <a:ext cx="9144000" cy="41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PICHIRROPULLI: Propuesta por zonas </a:t>
            </a: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30175" y="531813"/>
            <a:ext cx="238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>
                <a:ea typeface="+mn-ea"/>
                <a:cs typeface="Arial" charset="0"/>
              </a:rPr>
              <a:t>5. Zonas No Edificables </a:t>
            </a:r>
          </a:p>
        </p:txBody>
      </p:sp>
      <p:sp>
        <p:nvSpPr>
          <p:cNvPr id="36871" name="94 CuadroTexto"/>
          <p:cNvSpPr txBox="1">
            <a:spLocks noChangeArrowheads="1"/>
          </p:cNvSpPr>
          <p:nvPr/>
        </p:nvSpPr>
        <p:spPr bwMode="auto">
          <a:xfrm>
            <a:off x="2613025" y="684213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8" name="7 Conector recto"/>
          <p:cNvCxnSpPr>
            <a:stCxn id="36871" idx="2"/>
          </p:cNvCxnSpPr>
          <p:nvPr/>
        </p:nvCxnSpPr>
        <p:spPr>
          <a:xfrm flipH="1">
            <a:off x="2622550" y="960438"/>
            <a:ext cx="365125" cy="12969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3" name="97 CuadroTexto"/>
          <p:cNvSpPr txBox="1">
            <a:spLocks noChangeArrowheads="1"/>
          </p:cNvSpPr>
          <p:nvPr/>
        </p:nvSpPr>
        <p:spPr bwMode="auto">
          <a:xfrm>
            <a:off x="5219700" y="3141663"/>
            <a:ext cx="7493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ARN-1</a:t>
            </a:r>
          </a:p>
        </p:txBody>
      </p:sp>
      <p:cxnSp>
        <p:nvCxnSpPr>
          <p:cNvPr id="10" name="9 Conector recto"/>
          <p:cNvCxnSpPr>
            <a:stCxn id="36873" idx="2"/>
          </p:cNvCxnSpPr>
          <p:nvPr/>
        </p:nvCxnSpPr>
        <p:spPr>
          <a:xfrm flipH="1">
            <a:off x="4908550" y="3417888"/>
            <a:ext cx="685800" cy="82708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139700" y="938213"/>
            <a:ext cx="238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6. Áreas de Riesgo   </a:t>
            </a: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6132513" y="877888"/>
            <a:ext cx="2928937" cy="6461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ARN-1  Áreas de Riesgo Natural Inundables o Potencialmente Inundables</a:t>
            </a:r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6132513" y="541338"/>
            <a:ext cx="2928937" cy="2762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b="1" smtClean="0"/>
              <a:t>ZNE-FER. Línea de Ferrocarril</a:t>
            </a:r>
          </a:p>
        </p:txBody>
      </p:sp>
      <p:sp>
        <p:nvSpPr>
          <p:cNvPr id="36878" name="39 CuadroTexto"/>
          <p:cNvSpPr txBox="1">
            <a:spLocks noChangeArrowheads="1"/>
          </p:cNvSpPr>
          <p:nvPr/>
        </p:nvSpPr>
        <p:spPr bwMode="auto">
          <a:xfrm>
            <a:off x="3478213" y="684213"/>
            <a:ext cx="1114425" cy="277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/>
              <a:t>ZNE-FER</a:t>
            </a:r>
          </a:p>
        </p:txBody>
      </p:sp>
      <p:cxnSp>
        <p:nvCxnSpPr>
          <p:cNvPr id="15" name="14 Conector recto"/>
          <p:cNvCxnSpPr>
            <a:stCxn id="36878" idx="2"/>
          </p:cNvCxnSpPr>
          <p:nvPr/>
        </p:nvCxnSpPr>
        <p:spPr>
          <a:xfrm flipH="1">
            <a:off x="3709988" y="962025"/>
            <a:ext cx="325437" cy="18669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Forma libre"/>
          <p:cNvSpPr/>
          <p:nvPr/>
        </p:nvSpPr>
        <p:spPr>
          <a:xfrm>
            <a:off x="1457325" y="2233613"/>
            <a:ext cx="2859088" cy="2965450"/>
          </a:xfrm>
          <a:custGeom>
            <a:avLst/>
            <a:gdLst>
              <a:gd name="connsiteX0" fmla="*/ 2860159 w 2860159"/>
              <a:gd name="connsiteY0" fmla="*/ 0 h 2966484"/>
              <a:gd name="connsiteX1" fmla="*/ 1531089 w 2860159"/>
              <a:gd name="connsiteY1" fmla="*/ 1371600 h 2966484"/>
              <a:gd name="connsiteX2" fmla="*/ 457200 w 2860159"/>
              <a:gd name="connsiteY2" fmla="*/ 2477386 h 2966484"/>
              <a:gd name="connsiteX3" fmla="*/ 0 w 2860159"/>
              <a:gd name="connsiteY3" fmla="*/ 2966484 h 296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0159" h="2966484">
                <a:moveTo>
                  <a:pt x="2860159" y="0"/>
                </a:moveTo>
                <a:lnTo>
                  <a:pt x="1531089" y="1371600"/>
                </a:lnTo>
                <a:lnTo>
                  <a:pt x="457200" y="2477386"/>
                </a:lnTo>
                <a:lnTo>
                  <a:pt x="0" y="2966484"/>
                </a:lnTo>
              </a:path>
            </a:pathLst>
          </a:custGeom>
          <a:ln w="539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871" grpId="0" animBg="1"/>
      <p:bldP spid="36873" grpId="0" animBg="1"/>
      <p:bldP spid="11" grpId="0" animBg="1"/>
      <p:bldP spid="12" grpId="0" animBg="1"/>
      <p:bldP spid="13" grpId="0" animBg="1"/>
      <p:bldP spid="3687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936875"/>
            <a:ext cx="9144000" cy="7699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30163" y="3109913"/>
            <a:ext cx="9113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>
                <a:latin typeface="Trebuchet MS" charset="0"/>
              </a:rPr>
              <a:t>5. LO QUE VIENE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5. LO QUE VIENE</a:t>
            </a:r>
          </a:p>
        </p:txBody>
      </p:sp>
      <p:sp>
        <p:nvSpPr>
          <p:cNvPr id="6" name="Flecha izquierda 5"/>
          <p:cNvSpPr/>
          <p:nvPr/>
        </p:nvSpPr>
        <p:spPr>
          <a:xfrm>
            <a:off x="7172325" y="2657475"/>
            <a:ext cx="1165225" cy="58737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aphicFrame>
        <p:nvGraphicFramePr>
          <p:cNvPr id="55300" name="Objeto 6"/>
          <p:cNvGraphicFramePr>
            <a:graphicFrameLocks noChangeAspect="1"/>
          </p:cNvGraphicFramePr>
          <p:nvPr/>
        </p:nvGraphicFramePr>
        <p:xfrm>
          <a:off x="1689100" y="547688"/>
          <a:ext cx="5765800" cy="600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Documento" r:id="rId3" imgW="5765800" imgH="6007100" progId="Word.Document.12">
                  <p:link updateAutomatic="1"/>
                </p:oleObj>
              </mc:Choice>
              <mc:Fallback>
                <p:oleObj name="Documento" r:id="rId3" imgW="5765800" imgH="6007100" progId="Word.Document.12">
                  <p:link updateAutomatic="1"/>
                  <p:pic>
                    <p:nvPicPr>
                      <p:cNvPr id="0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47688"/>
                        <a:ext cx="5765800" cy="600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8" descr="\\Server\desarrollo1\358_PRC PAILLACO\IMAGENES\Etapa 1\fotos_PSV_18nov2014\IMG_17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3629025"/>
            <a:ext cx="22764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17" descr="\\Server\desarrollo1\358_PRC PAILLACO\IMAGENES\Etapa 1\fotos_PSV_18nov2014\IMG_1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621088"/>
            <a:ext cx="35258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11" descr="\\Server\desarrollo1\358_PRC PAILLACO\IMAGENES\Etapa 2\Fotos_Marzo 2015\Terreno_26032015\Pichirropulli\IMG_25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3616325"/>
            <a:ext cx="25606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0" y="831850"/>
            <a:ext cx="9144000" cy="123825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56325" name="Text Box 2"/>
          <p:cNvSpPr txBox="1">
            <a:spLocks noChangeArrowheads="1"/>
          </p:cNvSpPr>
          <p:nvPr/>
        </p:nvSpPr>
        <p:spPr bwMode="auto">
          <a:xfrm>
            <a:off x="415925" y="901700"/>
            <a:ext cx="82486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b="1">
                <a:solidFill>
                  <a:srgbClr val="000000"/>
                </a:solidFill>
                <a:latin typeface="Trebuchet MS" charset="0"/>
              </a:rPr>
              <a:t>PROYECTO: </a:t>
            </a:r>
          </a:p>
          <a:p>
            <a:pPr algn="ctr" eaLnBrk="1" hangingPunct="1"/>
            <a:r>
              <a:rPr lang="es-ES" b="1">
                <a:solidFill>
                  <a:srgbClr val="000000"/>
                </a:solidFill>
                <a:latin typeface="Trebuchet MS" charset="0"/>
              </a:rPr>
              <a:t>MODIFICACIÓN PLAN REGULADOR COMUNAL </a:t>
            </a:r>
          </a:p>
          <a:p>
            <a:pPr algn="ctr" eaLnBrk="1" hangingPunct="1"/>
            <a:r>
              <a:rPr lang="es-ES" b="1">
                <a:solidFill>
                  <a:srgbClr val="000000"/>
                </a:solidFill>
                <a:latin typeface="Trebuchet MS" charset="0"/>
              </a:rPr>
              <a:t>DE PAILLACO</a:t>
            </a:r>
          </a:p>
        </p:txBody>
      </p:sp>
      <p:pic>
        <p:nvPicPr>
          <p:cNvPr id="56326" name="Picture 14" descr="\\Server\desarrollo1\358_PRC PAILLACO\IMAGENES\Etapa 3\Fotos_Ciclo 2 PAC y Terreno_junio2015\Terreno_10y11_junio2015\Reumen\Reumen_localidad\IMG_01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563"/>
            <a:ext cx="15652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241300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cap="all" dirty="0">
                <a:solidFill>
                  <a:srgbClr val="000000"/>
                </a:solidFill>
                <a:latin typeface="Trebuchet MS" pitchFamily="34" charset="0"/>
                <a:ea typeface="+mn-ea"/>
                <a:cs typeface="Arial" pitchFamily="34" charset="0"/>
              </a:rPr>
              <a:t>I. Municipalidad de PAILLACO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0" y="5775325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4000" b="1">
                <a:effectLst>
                  <a:outerShdw blurRad="38100" dist="38100" dir="2700000" algn="tl">
                    <a:srgbClr val="DDDDDD"/>
                  </a:outerShdw>
                </a:effectLst>
              </a:rPr>
              <a:t>GRACIAS</a:t>
            </a:r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56329" name="CuadroTexto 13"/>
          <p:cNvSpPr txBox="1">
            <a:spLocks noChangeArrowheads="1"/>
          </p:cNvSpPr>
          <p:nvPr/>
        </p:nvSpPr>
        <p:spPr bwMode="auto">
          <a:xfrm>
            <a:off x="3244850" y="6378575"/>
            <a:ext cx="226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hlinkClick r:id="rId7"/>
              </a:rPr>
              <a:t>www.munipaillaco.cl</a:t>
            </a:r>
            <a:endParaRPr lang="it-IT" sz="1800"/>
          </a:p>
          <a:p>
            <a:pPr eaLnBrk="1" hangingPunct="1"/>
            <a:endParaRPr lang="es-ES" sz="1800"/>
          </a:p>
        </p:txBody>
      </p:sp>
      <p:sp>
        <p:nvSpPr>
          <p:cNvPr id="56330" name="9 CuadroTexto"/>
          <p:cNvSpPr txBox="1">
            <a:spLocks noChangeArrowheads="1"/>
          </p:cNvSpPr>
          <p:nvPr/>
        </p:nvSpPr>
        <p:spPr bwMode="auto">
          <a:xfrm>
            <a:off x="0" y="253206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200" b="1">
                <a:latin typeface="Trebuchet MS" charset="0"/>
                <a:cs typeface="Trebuchet MS" charset="0"/>
              </a:rPr>
              <a:t>Consejo de Organizaciones de la Sociedad Civil</a:t>
            </a:r>
          </a:p>
        </p:txBody>
      </p:sp>
      <p:sp>
        <p:nvSpPr>
          <p:cNvPr id="56331" name="CuadroTexto 15"/>
          <p:cNvSpPr txBox="1">
            <a:spLocks noChangeArrowheads="1"/>
          </p:cNvSpPr>
          <p:nvPr/>
        </p:nvSpPr>
        <p:spPr bwMode="auto">
          <a:xfrm>
            <a:off x="5794375" y="6437313"/>
            <a:ext cx="3529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Trebuchet MS" charset="0"/>
                <a:cs typeface="Trebuchet MS" charset="0"/>
              </a:rPr>
              <a:t>PAILLACO, 11 SEPTIEMBRE 2018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1. </a:t>
            </a:r>
            <a:r>
              <a:rPr lang="es-ES" sz="2000" b="1">
                <a:latin typeface="Trebuchet MS" charset="0"/>
                <a:cs typeface="Trebuchet MS" charset="0"/>
              </a:rPr>
              <a:t>OBJETIVO DE LA PRESENTACIÓN</a:t>
            </a:r>
            <a:endParaRPr lang="es-ES" sz="2000" b="1">
              <a:latin typeface="Trebuchet MS" charset="0"/>
            </a:endParaRPr>
          </a:p>
        </p:txBody>
      </p:sp>
      <p:sp>
        <p:nvSpPr>
          <p:cNvPr id="64515" name="5 Rectángulo"/>
          <p:cNvSpPr>
            <a:spLocks noChangeArrowheads="1"/>
          </p:cNvSpPr>
          <p:nvPr/>
        </p:nvSpPr>
        <p:spPr bwMode="auto">
          <a:xfrm>
            <a:off x="250825" y="496888"/>
            <a:ext cx="86423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L" sz="2400" dirty="0">
                <a:solidFill>
                  <a:srgbClr val="000000"/>
                </a:solidFill>
                <a:latin typeface="Arial Narrow" charset="0"/>
                <a:ea typeface="ヒラギノ角ゴ Pro W3" charset="0"/>
                <a:cs typeface="ヒラギノ角ゴ Pro W3" charset="0"/>
              </a:rPr>
              <a:t> </a:t>
            </a:r>
            <a:r>
              <a:rPr lang="es-CL" sz="2000" b="1" dirty="0">
                <a:solidFill>
                  <a:srgbClr val="006DB8"/>
                </a:solidFill>
                <a:latin typeface="Trebuchet MS" charset="0"/>
                <a:cs typeface="Trebuchet MS" charset="0"/>
              </a:rPr>
              <a:t>¿Dónde puedo hacer llegar mis observaciones?</a:t>
            </a:r>
          </a:p>
          <a:p>
            <a:endParaRPr lang="es-CL" sz="2000" b="1" dirty="0">
              <a:solidFill>
                <a:srgbClr val="006DB8"/>
              </a:solidFill>
              <a:latin typeface="Trebuchet MS" charset="0"/>
              <a:cs typeface="Trebuchet MS" charset="0"/>
            </a:endParaRPr>
          </a:p>
          <a:p>
            <a:pPr algn="just"/>
            <a:r>
              <a:rPr lang="es-CL" sz="2000" dirty="0">
                <a:latin typeface="Trebuchet MS" charset="0"/>
                <a:cs typeface="Trebuchet MS" charset="0"/>
              </a:rPr>
              <a:t>En Oficina de Partes Municipalidad de Paillaco y en lugares de exhibición del Plan, dispuesto por el Municipio.</a:t>
            </a:r>
          </a:p>
          <a:p>
            <a:pPr algn="just"/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pPr algn="just"/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pPr algn="just"/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pPr algn="just"/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pPr algn="just"/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pPr algn="just"/>
            <a:endParaRPr lang="es-CL" sz="2000" dirty="0">
              <a:solidFill>
                <a:srgbClr val="000000"/>
              </a:solidFill>
              <a:latin typeface="Trebuchet MS" charset="0"/>
              <a:ea typeface="ヒラギノ角ゴ Pro W3" charset="0"/>
            </a:endParaRPr>
          </a:p>
          <a:p>
            <a:pPr algn="just"/>
            <a:r>
              <a:rPr lang="it-IT" dirty="0">
                <a:solidFill>
                  <a:srgbClr val="0000FF"/>
                </a:solidFill>
                <a:latin typeface="Arial Narrow" charset="0"/>
                <a:ea typeface="ヒラギノ角ゴ Pro W3" charset="0"/>
                <a:cs typeface="ヒラギノ角ゴ Pro W3" charset="0"/>
                <a:hlinkClick r:id="rId2"/>
              </a:rPr>
              <a:t>www.munipaillaco.cl</a:t>
            </a:r>
            <a:endParaRPr lang="it-IT" dirty="0">
              <a:solidFill>
                <a:srgbClr val="0000FF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  <a:p>
            <a:pPr algn="just"/>
            <a:endParaRPr lang="es-CL" dirty="0">
              <a:solidFill>
                <a:srgbClr val="00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64516" name="Imagen 6" descr="Captura de pantalla 2018-09-03 a la(s) 13.18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2717" r="51080" b="3334"/>
          <a:stretch>
            <a:fillRect/>
          </a:stretch>
        </p:blipFill>
        <p:spPr bwMode="auto">
          <a:xfrm>
            <a:off x="4586288" y="1566863"/>
            <a:ext cx="39655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echa izquierda 5"/>
          <p:cNvSpPr/>
          <p:nvPr/>
        </p:nvSpPr>
        <p:spPr>
          <a:xfrm rot="10800000">
            <a:off x="2966439" y="4906033"/>
            <a:ext cx="1504950" cy="41275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936875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5538" name="Text Box 4"/>
          <p:cNvSpPr txBox="1">
            <a:spLocks noChangeArrowheads="1"/>
          </p:cNvSpPr>
          <p:nvPr/>
        </p:nvSpPr>
        <p:spPr bwMode="auto">
          <a:xfrm>
            <a:off x="30163" y="2998788"/>
            <a:ext cx="9113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>
                <a:latin typeface="Trebuchet MS" charset="0"/>
              </a:rPr>
              <a:t>2. ANTECEDENTES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2" name="5 Rectángulo"/>
          <p:cNvSpPr>
            <a:spLocks noChangeArrowheads="1"/>
          </p:cNvSpPr>
          <p:nvPr/>
        </p:nvSpPr>
        <p:spPr bwMode="auto">
          <a:xfrm>
            <a:off x="250825" y="1114425"/>
            <a:ext cx="864235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600">
                <a:latin typeface="Trebuchet MS" charset="0"/>
                <a:ea typeface="ヒラギノ角ゴ Pro W3" charset="0"/>
                <a:cs typeface="ヒラギノ角ゴ Pro W3" charset="0"/>
              </a:rPr>
              <a:t>El Plan Regulador Comunal (PRC) es </a:t>
            </a:r>
            <a:r>
              <a:rPr lang="es-ES" sz="1600" b="1">
                <a:latin typeface="Trebuchet MS" charset="0"/>
                <a:ea typeface="ヒラギノ角ゴ Pro W3" charset="0"/>
                <a:cs typeface="ヒラギノ角ゴ Pro W3" charset="0"/>
              </a:rPr>
              <a:t>un documento legal que establece las </a:t>
            </a:r>
            <a:r>
              <a:rPr lang="es-ES" sz="1600" b="1" u="sng">
                <a:latin typeface="Trebuchet MS" charset="0"/>
                <a:ea typeface="ヒラギノ角ゴ Pro W3" charset="0"/>
                <a:cs typeface="ヒラギノ角ゴ Pro W3" charset="0"/>
              </a:rPr>
              <a:t>reglas del juego</a:t>
            </a:r>
            <a:r>
              <a:rPr lang="es-ES" sz="1600" b="1">
                <a:latin typeface="Trebuchet MS" charset="0"/>
                <a:ea typeface="ヒラギノ角ゴ Pro W3" charset="0"/>
                <a:cs typeface="ヒラギノ角ゴ Pro W3" charset="0"/>
              </a:rPr>
              <a:t>, </a:t>
            </a:r>
            <a:r>
              <a:rPr lang="es-ES" sz="1600">
                <a:latin typeface="Trebuchet MS" charset="0"/>
                <a:ea typeface="ヒラギノ角ゴ Pro W3" charset="0"/>
                <a:cs typeface="ヒラギノ角ゴ Pro W3" charset="0"/>
              </a:rPr>
              <a:t>respecto de qué es lo que se puede o no se puede construir y dónde, al </a:t>
            </a:r>
            <a:r>
              <a:rPr lang="es-ES" sz="1600" b="1">
                <a:latin typeface="Trebuchet MS" charset="0"/>
                <a:ea typeface="ヒラギノ角ゴ Pro W3" charset="0"/>
                <a:cs typeface="ヒラギノ角ゴ Pro W3" charset="0"/>
              </a:rPr>
              <a:t>interior de un área urbana</a:t>
            </a:r>
            <a:r>
              <a:rPr lang="es-ES" sz="1600">
                <a:latin typeface="Trebuchet MS" charset="0"/>
                <a:ea typeface="ヒラギノ角ゴ Pro W3" charset="0"/>
                <a:cs typeface="ヒラギノ角ゴ Pro W3" charset="0"/>
              </a:rPr>
              <a:t>.</a:t>
            </a:r>
          </a:p>
          <a:p>
            <a:pPr algn="just">
              <a:defRPr/>
            </a:pPr>
            <a:endParaRPr lang="es-CL" sz="80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r>
              <a:rPr lang="es-ES" sz="160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Un Plan Regulador está compuesto por 4 documentos: </a:t>
            </a:r>
            <a:r>
              <a:rPr lang="es-ES" sz="1600" u="sng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MEMORIA EXPLICATIVA, ESTUDIO DE FACTIBILIDAD, ORDENANZA Y PLANO.</a:t>
            </a:r>
            <a:r>
              <a:rPr lang="es-ES" sz="1600">
                <a:solidFill>
                  <a:srgbClr val="000000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	</a:t>
            </a:r>
          </a:p>
          <a:p>
            <a:pPr algn="just">
              <a:defRPr/>
            </a:pPr>
            <a:endParaRPr lang="es-CL" sz="800">
              <a:solidFill>
                <a:srgbClr val="0000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algn="just" eaLnBrk="0" hangingPunct="0">
              <a:defRPr/>
            </a:pPr>
            <a:r>
              <a:rPr lang="es-CL" sz="1600">
                <a:latin typeface="Trebuchet MS" charset="0"/>
                <a:cs typeface="Verdana" charset="0"/>
              </a:rPr>
              <a:t>Los temas que puede normar son:</a:t>
            </a:r>
          </a:p>
          <a:p>
            <a:pPr algn="just" eaLnBrk="0" hangingPunct="0">
              <a:defRPr/>
            </a:pPr>
            <a:endParaRPr lang="es-CL" sz="1600">
              <a:latin typeface="Trebuchet MS" charset="0"/>
              <a:cs typeface="Verdana" charset="0"/>
            </a:endParaRPr>
          </a:p>
          <a:p>
            <a:pPr algn="just" eaLnBrk="0" hangingPunct="0">
              <a:buFont typeface="Arial" charset="0"/>
              <a:buAutoNum type="arabicPeriod"/>
              <a:defRPr/>
            </a:pPr>
            <a:r>
              <a:rPr lang="es-CL" sz="1600">
                <a:latin typeface="Trebuchet MS" charset="0"/>
                <a:cs typeface="Verdana" charset="0"/>
              </a:rPr>
              <a:t>Definir </a:t>
            </a:r>
            <a:r>
              <a:rPr lang="es-CL" sz="1600" b="1" u="sng">
                <a:latin typeface="Trebuchet MS" charset="0"/>
                <a:cs typeface="Verdana" charset="0"/>
              </a:rPr>
              <a:t>Límite Urbano Comunal</a:t>
            </a:r>
            <a:r>
              <a:rPr lang="es-CL" sz="1600">
                <a:latin typeface="Trebuchet MS" charset="0"/>
                <a:cs typeface="Verdana" charset="0"/>
              </a:rPr>
              <a:t> (área urbana comunal)</a:t>
            </a:r>
          </a:p>
          <a:p>
            <a:pPr algn="just" eaLnBrk="0" hangingPunct="0">
              <a:buFont typeface="Arial" charset="0"/>
              <a:buAutoNum type="arabicPeriod"/>
              <a:defRPr/>
            </a:pPr>
            <a:endParaRPr lang="es-CL" sz="1600">
              <a:latin typeface="Trebuchet MS" charset="0"/>
              <a:cs typeface="Verdana" charset="0"/>
            </a:endParaRPr>
          </a:p>
          <a:p>
            <a:pPr algn="just" eaLnBrk="0" hangingPunct="0">
              <a:buFont typeface="Arial" charset="0"/>
              <a:buAutoNum type="arabicPeriod"/>
              <a:defRPr/>
            </a:pPr>
            <a:r>
              <a:rPr lang="es-CL" sz="1600">
                <a:latin typeface="Trebuchet MS" charset="0"/>
                <a:cs typeface="Verdana" charset="0"/>
              </a:rPr>
              <a:t>Definición de </a:t>
            </a:r>
            <a:r>
              <a:rPr lang="es-CL" sz="1600" b="1" u="sng">
                <a:latin typeface="Trebuchet MS" charset="0"/>
                <a:cs typeface="Verdana" charset="0"/>
              </a:rPr>
              <a:t>Zonificación y Usos de Suelo</a:t>
            </a:r>
            <a:r>
              <a:rPr lang="es-CL" sz="1600">
                <a:latin typeface="Trebuchet MS" charset="0"/>
                <a:cs typeface="Verdana" charset="0"/>
              </a:rPr>
              <a:t> (al interior del área urbana): zonas mixtas, residenciales exclusivas, de equipamientos, actividades productivas y áreas verdes</a:t>
            </a:r>
          </a:p>
          <a:p>
            <a:pPr algn="just" eaLnBrk="0" hangingPunct="0">
              <a:buFont typeface="Arial" charset="0"/>
              <a:buAutoNum type="arabicPeriod"/>
              <a:defRPr/>
            </a:pPr>
            <a:endParaRPr lang="es-CL" sz="1600">
              <a:latin typeface="Trebuchet MS" charset="0"/>
              <a:cs typeface="Verdana" charset="0"/>
            </a:endParaRPr>
          </a:p>
          <a:p>
            <a:pPr algn="just" eaLnBrk="0" hangingPunct="0">
              <a:buFont typeface="Arial" charset="0"/>
              <a:buAutoNum type="arabicPeriod"/>
              <a:defRPr/>
            </a:pPr>
            <a:r>
              <a:rPr lang="es-CL" sz="1600">
                <a:latin typeface="Trebuchet MS" charset="0"/>
                <a:cs typeface="Verdana" charset="0"/>
              </a:rPr>
              <a:t>Definición de </a:t>
            </a:r>
            <a:r>
              <a:rPr lang="es-CL" sz="1600" b="1" u="sng">
                <a:latin typeface="Trebuchet MS" charset="0"/>
                <a:cs typeface="Verdana" charset="0"/>
              </a:rPr>
              <a:t>Zonas Restringidas al Desarrollo Urbano</a:t>
            </a:r>
            <a:r>
              <a:rPr lang="es-CL" sz="1600">
                <a:latin typeface="Trebuchet MS" charset="0"/>
                <a:cs typeface="Verdana" charset="0"/>
              </a:rPr>
              <a:t>: áreas de riesgo y zonas de protección</a:t>
            </a:r>
          </a:p>
          <a:p>
            <a:pPr algn="just" eaLnBrk="0" hangingPunct="0">
              <a:buFont typeface="Arial" charset="0"/>
              <a:buAutoNum type="arabicPeriod"/>
              <a:defRPr/>
            </a:pPr>
            <a:endParaRPr lang="es-CL" sz="1600" u="sng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  <a:cs typeface="Verdana" charset="0"/>
            </a:endParaRPr>
          </a:p>
          <a:p>
            <a:pPr algn="just" eaLnBrk="0" hangingPunct="0">
              <a:defRPr/>
            </a:pPr>
            <a:r>
              <a:rPr lang="es-CL" sz="1600">
                <a:latin typeface="Trebuchet MS" charset="0"/>
                <a:cs typeface="Verdana" charset="0"/>
              </a:rPr>
              <a:t>4.</a:t>
            </a:r>
            <a:r>
              <a:rPr lang="es-CL" sz="160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cs typeface="Verdana" charset="0"/>
              </a:rPr>
              <a:t>    </a:t>
            </a:r>
            <a:r>
              <a:rPr lang="es-CL" sz="1600" b="1" u="sng">
                <a:latin typeface="Trebuchet MS" charset="0"/>
                <a:cs typeface="Verdana" charset="0"/>
              </a:rPr>
              <a:t>Vialidad</a:t>
            </a:r>
            <a:r>
              <a:rPr lang="es-CL" sz="1600" b="1" u="sng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cs typeface="Verdana" charset="0"/>
              </a:rPr>
              <a:t> </a:t>
            </a:r>
            <a:r>
              <a:rPr lang="es-CL" sz="1600" b="1" u="sng">
                <a:latin typeface="Trebuchet MS" charset="0"/>
                <a:cs typeface="Verdana" charset="0"/>
              </a:rPr>
              <a:t>Estructurante</a:t>
            </a:r>
            <a:r>
              <a:rPr lang="es-CL" sz="1600">
                <a:latin typeface="Trebuchet MS" charset="0"/>
                <a:cs typeface="Verdana" charset="0"/>
              </a:rPr>
              <a:t>: existentes y proyectadas</a:t>
            </a:r>
          </a:p>
          <a:p>
            <a:pPr algn="just" eaLnBrk="0" hangingPunct="0">
              <a:buFont typeface="Arial" charset="0"/>
              <a:buAutoNum type="arabicPeriod"/>
              <a:defRPr/>
            </a:pPr>
            <a:endParaRPr lang="es-CL" sz="1600">
              <a:latin typeface="Trebuchet MS" charset="0"/>
              <a:cs typeface="Verdana" charset="0"/>
            </a:endParaRPr>
          </a:p>
          <a:p>
            <a:pPr algn="just" eaLnBrk="0" hangingPunct="0">
              <a:buFontTx/>
              <a:buAutoNum type="arabicPeriod" startAt="5"/>
              <a:defRPr/>
            </a:pPr>
            <a:r>
              <a:rPr lang="es-CL" sz="1600" b="1" u="sng">
                <a:latin typeface="Trebuchet MS" charset="0"/>
                <a:cs typeface="Verdana" charset="0"/>
              </a:rPr>
              <a:t>Intensidad de utilización del suelo</a:t>
            </a:r>
            <a:r>
              <a:rPr lang="es-CL" sz="1600">
                <a:latin typeface="Trebuchet MS" charset="0"/>
                <a:cs typeface="Verdana" charset="0"/>
              </a:rPr>
              <a:t>: subdivisión predial mínima, porcentaje  ocupación    de suelo, porcentaje de constructibilidad, altura máxima, densidad 	habitacional, entre otros.</a:t>
            </a:r>
            <a:endParaRPr lang="es-CL">
              <a:solidFill>
                <a:srgbClr val="00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825" y="676275"/>
            <a:ext cx="8670925" cy="368300"/>
          </a:xfrm>
          <a:prstGeom prst="rect">
            <a:avLst/>
          </a:prstGeom>
          <a:solidFill>
            <a:srgbClr val="9ED3D7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b="1">
                <a:latin typeface="Trebuchet MS" charset="0"/>
              </a:rPr>
              <a:t>¿Qué es un Plan Regulador Comunal y qué puede normar?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0163" y="61913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latin typeface="Trebuchet MS" charset="0"/>
              </a:rPr>
              <a:t>2. ANTECEDENTES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68 Rectángulo"/>
          <p:cNvSpPr/>
          <p:nvPr/>
        </p:nvSpPr>
        <p:spPr>
          <a:xfrm>
            <a:off x="0" y="6253163"/>
            <a:ext cx="9144000" cy="604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grpSp>
        <p:nvGrpSpPr>
          <p:cNvPr id="3" name="16 Grupo"/>
          <p:cNvGrpSpPr>
            <a:grpSpLocks/>
          </p:cNvGrpSpPr>
          <p:nvPr/>
        </p:nvGrpSpPr>
        <p:grpSpPr bwMode="auto">
          <a:xfrm>
            <a:off x="3635375" y="1947863"/>
            <a:ext cx="5324475" cy="4305300"/>
            <a:chOff x="3635829" y="1948543"/>
            <a:chExt cx="5324021" cy="4304620"/>
          </a:xfrm>
        </p:grpSpPr>
        <p:pic>
          <p:nvPicPr>
            <p:cNvPr id="67634" name="Picture 4" descr="\\Server\desarrollo1\358_PRC Paillaco\DOCUMENTOS\Informes\Etapa2\Apoyo\Pedro\Esquemas\Comuna_XX copia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29" y="1948543"/>
              <a:ext cx="5324021" cy="4304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35" name="8 CuadroTexto"/>
            <p:cNvSpPr txBox="1">
              <a:spLocks noChangeArrowheads="1"/>
            </p:cNvSpPr>
            <p:nvPr/>
          </p:nvSpPr>
          <p:spPr bwMode="auto">
            <a:xfrm rot="-2211544">
              <a:off x="3834059" y="2605618"/>
              <a:ext cx="101822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/>
                <a:t>Limite Comunal </a:t>
              </a:r>
            </a:p>
          </p:txBody>
        </p:sp>
        <p:sp>
          <p:nvSpPr>
            <p:cNvPr id="67636" name="9 CuadroTexto"/>
            <p:cNvSpPr txBox="1">
              <a:spLocks noChangeArrowheads="1"/>
            </p:cNvSpPr>
            <p:nvPr/>
          </p:nvSpPr>
          <p:spPr bwMode="auto">
            <a:xfrm>
              <a:off x="6147106" y="3928157"/>
              <a:ext cx="4427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400" b="1"/>
                <a:t>L.1</a:t>
              </a:r>
            </a:p>
          </p:txBody>
        </p:sp>
        <p:sp>
          <p:nvSpPr>
            <p:cNvPr id="67637" name="10 CuadroTexto"/>
            <p:cNvSpPr txBox="1">
              <a:spLocks noChangeArrowheads="1"/>
            </p:cNvSpPr>
            <p:nvPr/>
          </p:nvSpPr>
          <p:spPr bwMode="auto">
            <a:xfrm>
              <a:off x="6699582" y="2835358"/>
              <a:ext cx="4427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400" b="1"/>
                <a:t>L.3</a:t>
              </a:r>
            </a:p>
          </p:txBody>
        </p:sp>
        <p:sp>
          <p:nvSpPr>
            <p:cNvPr id="67638" name="11 CuadroTexto"/>
            <p:cNvSpPr txBox="1">
              <a:spLocks noChangeArrowheads="1"/>
            </p:cNvSpPr>
            <p:nvPr/>
          </p:nvSpPr>
          <p:spPr bwMode="auto">
            <a:xfrm>
              <a:off x="7982339" y="3889513"/>
              <a:ext cx="4427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400" b="1"/>
                <a:t>L.2</a:t>
              </a:r>
            </a:p>
          </p:txBody>
        </p:sp>
        <p:sp>
          <p:nvSpPr>
            <p:cNvPr id="67639" name="12 CuadroTexto"/>
            <p:cNvSpPr txBox="1">
              <a:spLocks noChangeArrowheads="1"/>
            </p:cNvSpPr>
            <p:nvPr/>
          </p:nvSpPr>
          <p:spPr bwMode="auto">
            <a:xfrm>
              <a:off x="4343172" y="3723724"/>
              <a:ext cx="85151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100" b="1"/>
                <a:t>CERRO 1 </a:t>
              </a:r>
            </a:p>
          </p:txBody>
        </p:sp>
        <p:sp>
          <p:nvSpPr>
            <p:cNvPr id="67640" name="13 CuadroTexto"/>
            <p:cNvSpPr txBox="1">
              <a:spLocks noChangeArrowheads="1"/>
            </p:cNvSpPr>
            <p:nvPr/>
          </p:nvSpPr>
          <p:spPr bwMode="auto">
            <a:xfrm>
              <a:off x="7462395" y="5580856"/>
              <a:ext cx="81304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100" b="1"/>
                <a:t>CERRO 3</a:t>
              </a:r>
            </a:p>
          </p:txBody>
        </p:sp>
        <p:sp>
          <p:nvSpPr>
            <p:cNvPr id="67641" name="14 CuadroTexto"/>
            <p:cNvSpPr txBox="1">
              <a:spLocks noChangeArrowheads="1"/>
            </p:cNvSpPr>
            <p:nvPr/>
          </p:nvSpPr>
          <p:spPr bwMode="auto">
            <a:xfrm>
              <a:off x="8108335" y="3238940"/>
              <a:ext cx="85151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100" b="1"/>
                <a:t>CERRO 2 </a:t>
              </a:r>
            </a:p>
          </p:txBody>
        </p:sp>
        <p:sp>
          <p:nvSpPr>
            <p:cNvPr id="67642" name="15 CuadroTexto"/>
            <p:cNvSpPr txBox="1">
              <a:spLocks noChangeArrowheads="1"/>
            </p:cNvSpPr>
            <p:nvPr/>
          </p:nvSpPr>
          <p:spPr bwMode="auto">
            <a:xfrm rot="-3118501">
              <a:off x="6987045" y="3367877"/>
              <a:ext cx="41229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100" b="1" i="1">
                  <a:solidFill>
                    <a:schemeClr val="accent2"/>
                  </a:solidFill>
                </a:rPr>
                <a:t>Río</a:t>
              </a:r>
            </a:p>
          </p:txBody>
        </p:sp>
        <p:sp>
          <p:nvSpPr>
            <p:cNvPr id="67643" name="23 CuadroTexto"/>
            <p:cNvSpPr txBox="1">
              <a:spLocks noChangeArrowheads="1"/>
            </p:cNvSpPr>
            <p:nvPr/>
          </p:nvSpPr>
          <p:spPr bwMode="auto">
            <a:xfrm rot="-1005223">
              <a:off x="4243649" y="4797462"/>
              <a:ext cx="7232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Camino B</a:t>
              </a:r>
            </a:p>
          </p:txBody>
        </p:sp>
        <p:sp>
          <p:nvSpPr>
            <p:cNvPr id="67644" name="24 CuadroTexto"/>
            <p:cNvSpPr txBox="1">
              <a:spLocks noChangeArrowheads="1"/>
            </p:cNvSpPr>
            <p:nvPr/>
          </p:nvSpPr>
          <p:spPr bwMode="auto">
            <a:xfrm rot="2674046">
              <a:off x="5009390" y="2696905"/>
              <a:ext cx="7232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Camino C</a:t>
              </a:r>
            </a:p>
          </p:txBody>
        </p:sp>
        <p:sp>
          <p:nvSpPr>
            <p:cNvPr id="67645" name="25 CuadroTexto"/>
            <p:cNvSpPr txBox="1">
              <a:spLocks noChangeArrowheads="1"/>
            </p:cNvSpPr>
            <p:nvPr/>
          </p:nvSpPr>
          <p:spPr bwMode="auto">
            <a:xfrm rot="-3599340">
              <a:off x="6126478" y="3250199"/>
              <a:ext cx="7232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Camino A</a:t>
              </a:r>
            </a:p>
          </p:txBody>
        </p:sp>
        <p:sp>
          <p:nvSpPr>
            <p:cNvPr id="67646" name="26 CuadroTexto"/>
            <p:cNvSpPr txBox="1">
              <a:spLocks noChangeArrowheads="1"/>
            </p:cNvSpPr>
            <p:nvPr/>
          </p:nvSpPr>
          <p:spPr bwMode="auto">
            <a:xfrm rot="611526">
              <a:off x="7203213" y="4561948"/>
              <a:ext cx="7232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Camino D</a:t>
              </a:r>
            </a:p>
          </p:txBody>
        </p:sp>
        <p:sp>
          <p:nvSpPr>
            <p:cNvPr id="67647" name="27 CuadroTexto"/>
            <p:cNvSpPr txBox="1">
              <a:spLocks noChangeArrowheads="1"/>
            </p:cNvSpPr>
            <p:nvPr/>
          </p:nvSpPr>
          <p:spPr bwMode="auto">
            <a:xfrm rot="-5400000">
              <a:off x="5719513" y="5711574"/>
              <a:ext cx="7232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/>
                <a:t>Camino A</a:t>
              </a:r>
            </a:p>
          </p:txBody>
        </p:sp>
      </p:grpSp>
      <p:grpSp>
        <p:nvGrpSpPr>
          <p:cNvPr id="4" name="37 Grupo"/>
          <p:cNvGrpSpPr>
            <a:grpSpLocks/>
          </p:cNvGrpSpPr>
          <p:nvPr/>
        </p:nvGrpSpPr>
        <p:grpSpPr bwMode="auto">
          <a:xfrm>
            <a:off x="5257800" y="2427288"/>
            <a:ext cx="3298825" cy="2994025"/>
            <a:chOff x="5257800" y="2427510"/>
            <a:chExt cx="3298367" cy="2993576"/>
          </a:xfrm>
          <a:solidFill>
            <a:srgbClr val="FFC000"/>
          </a:solidFill>
        </p:grpSpPr>
        <p:sp>
          <p:nvSpPr>
            <p:cNvPr id="8243" name="31 Forma libre"/>
            <p:cNvSpPr>
              <a:spLocks/>
            </p:cNvSpPr>
            <p:nvPr/>
          </p:nvSpPr>
          <p:spPr bwMode="auto">
            <a:xfrm>
              <a:off x="7663539" y="4114796"/>
              <a:ext cx="892628" cy="609600"/>
            </a:xfrm>
            <a:custGeom>
              <a:avLst/>
              <a:gdLst>
                <a:gd name="T0" fmla="*/ 174171 w 892628"/>
                <a:gd name="T1" fmla="*/ 0 h 609600"/>
                <a:gd name="T2" fmla="*/ 174171 w 892628"/>
                <a:gd name="T3" fmla="*/ 0 h 609600"/>
                <a:gd name="T4" fmla="*/ 283028 w 892628"/>
                <a:gd name="T5" fmla="*/ 0 h 609600"/>
                <a:gd name="T6" fmla="*/ 674914 w 892628"/>
                <a:gd name="T7" fmla="*/ 130629 h 609600"/>
                <a:gd name="T8" fmla="*/ 892628 w 892628"/>
                <a:gd name="T9" fmla="*/ 217714 h 609600"/>
                <a:gd name="T10" fmla="*/ 838200 w 892628"/>
                <a:gd name="T11" fmla="*/ 478971 h 609600"/>
                <a:gd name="T12" fmla="*/ 653143 w 892628"/>
                <a:gd name="T13" fmla="*/ 500743 h 609600"/>
                <a:gd name="T14" fmla="*/ 598714 w 892628"/>
                <a:gd name="T15" fmla="*/ 609600 h 609600"/>
                <a:gd name="T16" fmla="*/ 0 w 892628"/>
                <a:gd name="T17" fmla="*/ 478971 h 609600"/>
                <a:gd name="T18" fmla="*/ 87086 w 892628"/>
                <a:gd name="T19" fmla="*/ 54429 h 609600"/>
                <a:gd name="T20" fmla="*/ 174171 w 892628"/>
                <a:gd name="T21" fmla="*/ 0 h 609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2628"/>
                <a:gd name="T34" fmla="*/ 0 h 609600"/>
                <a:gd name="T35" fmla="*/ 892628 w 892628"/>
                <a:gd name="T36" fmla="*/ 609600 h 609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2628" h="609600">
                  <a:moveTo>
                    <a:pt x="174171" y="0"/>
                  </a:moveTo>
                  <a:lnTo>
                    <a:pt x="174171" y="0"/>
                  </a:lnTo>
                  <a:lnTo>
                    <a:pt x="283028" y="0"/>
                  </a:lnTo>
                  <a:lnTo>
                    <a:pt x="674914" y="130629"/>
                  </a:lnTo>
                  <a:lnTo>
                    <a:pt x="892628" y="217714"/>
                  </a:lnTo>
                  <a:lnTo>
                    <a:pt x="838200" y="478971"/>
                  </a:lnTo>
                  <a:lnTo>
                    <a:pt x="653143" y="500743"/>
                  </a:lnTo>
                  <a:lnTo>
                    <a:pt x="598714" y="609600"/>
                  </a:lnTo>
                  <a:lnTo>
                    <a:pt x="0" y="478971"/>
                  </a:lnTo>
                  <a:lnTo>
                    <a:pt x="87086" y="54429"/>
                  </a:lnTo>
                  <a:lnTo>
                    <a:pt x="174171" y="0"/>
                  </a:lnTo>
                  <a:close/>
                </a:path>
              </a:pathLst>
            </a:custGeom>
            <a:solidFill>
              <a:srgbClr val="FFC000">
                <a:alpha val="53000"/>
              </a:srgbClr>
            </a:solidFill>
            <a:ln w="44450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a typeface="+mn-ea"/>
                <a:cs typeface="Arial" charset="0"/>
              </a:endParaRPr>
            </a:p>
          </p:txBody>
        </p:sp>
        <p:sp>
          <p:nvSpPr>
            <p:cNvPr id="8244" name="32 Forma libre"/>
            <p:cNvSpPr>
              <a:spLocks/>
            </p:cNvSpPr>
            <p:nvPr/>
          </p:nvSpPr>
          <p:spPr bwMode="auto">
            <a:xfrm>
              <a:off x="6792682" y="2427510"/>
              <a:ext cx="598714" cy="587829"/>
            </a:xfrm>
            <a:custGeom>
              <a:avLst/>
              <a:gdLst>
                <a:gd name="T0" fmla="*/ 228600 w 598714"/>
                <a:gd name="T1" fmla="*/ 0 h 587829"/>
                <a:gd name="T2" fmla="*/ 228600 w 598714"/>
                <a:gd name="T3" fmla="*/ 0 h 587829"/>
                <a:gd name="T4" fmla="*/ 598714 w 598714"/>
                <a:gd name="T5" fmla="*/ 337457 h 587829"/>
                <a:gd name="T6" fmla="*/ 359228 w 598714"/>
                <a:gd name="T7" fmla="*/ 587829 h 587829"/>
                <a:gd name="T8" fmla="*/ 0 w 598714"/>
                <a:gd name="T9" fmla="*/ 304800 h 587829"/>
                <a:gd name="T10" fmla="*/ 228600 w 598714"/>
                <a:gd name="T11" fmla="*/ 0 h 5878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8714"/>
                <a:gd name="T19" fmla="*/ 0 h 587829"/>
                <a:gd name="T20" fmla="*/ 598714 w 598714"/>
                <a:gd name="T21" fmla="*/ 587829 h 5878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8714" h="587829">
                  <a:moveTo>
                    <a:pt x="228600" y="0"/>
                  </a:moveTo>
                  <a:lnTo>
                    <a:pt x="228600" y="0"/>
                  </a:lnTo>
                  <a:lnTo>
                    <a:pt x="598714" y="337457"/>
                  </a:lnTo>
                  <a:lnTo>
                    <a:pt x="359228" y="587829"/>
                  </a:lnTo>
                  <a:lnTo>
                    <a:pt x="0" y="3048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C000">
                <a:alpha val="53000"/>
              </a:srgbClr>
            </a:solidFill>
            <a:ln w="44450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a typeface="+mn-ea"/>
                <a:cs typeface="Arial" charset="0"/>
              </a:endParaRPr>
            </a:p>
          </p:txBody>
        </p:sp>
        <p:sp>
          <p:nvSpPr>
            <p:cNvPr id="8245" name="33 Forma libre"/>
            <p:cNvSpPr>
              <a:spLocks/>
            </p:cNvSpPr>
            <p:nvPr/>
          </p:nvSpPr>
          <p:spPr bwMode="auto">
            <a:xfrm>
              <a:off x="5257800" y="3657601"/>
              <a:ext cx="1632857" cy="1513695"/>
            </a:xfrm>
            <a:custGeom>
              <a:avLst/>
              <a:gdLst>
                <a:gd name="T0" fmla="*/ 925286 w 1632857"/>
                <a:gd name="T1" fmla="*/ 108857 h 1164772"/>
                <a:gd name="T2" fmla="*/ 468086 w 1632857"/>
                <a:gd name="T3" fmla="*/ 0 h 1164772"/>
                <a:gd name="T4" fmla="*/ 348343 w 1632857"/>
                <a:gd name="T5" fmla="*/ 76200 h 1164772"/>
                <a:gd name="T6" fmla="*/ 54429 w 1632857"/>
                <a:gd name="T7" fmla="*/ 272143 h 1164772"/>
                <a:gd name="T8" fmla="*/ 0 w 1632857"/>
                <a:gd name="T9" fmla="*/ 609600 h 1164772"/>
                <a:gd name="T10" fmla="*/ 54429 w 1632857"/>
                <a:gd name="T11" fmla="*/ 881743 h 1164772"/>
                <a:gd name="T12" fmla="*/ 76200 w 1632857"/>
                <a:gd name="T13" fmla="*/ 990600 h 1164772"/>
                <a:gd name="T14" fmla="*/ 76200 w 1632857"/>
                <a:gd name="T15" fmla="*/ 990600 h 1164772"/>
                <a:gd name="T16" fmla="*/ 76200 w 1632857"/>
                <a:gd name="T17" fmla="*/ 990600 h 1164772"/>
                <a:gd name="T18" fmla="*/ 119743 w 1632857"/>
                <a:gd name="T19" fmla="*/ 1164772 h 1164772"/>
                <a:gd name="T20" fmla="*/ 674913 w 1632857"/>
                <a:gd name="T21" fmla="*/ 1034143 h 1164772"/>
                <a:gd name="T22" fmla="*/ 696686 w 1632857"/>
                <a:gd name="T23" fmla="*/ 838200 h 1164772"/>
                <a:gd name="T24" fmla="*/ 838200 w 1632857"/>
                <a:gd name="T25" fmla="*/ 446314 h 1164772"/>
                <a:gd name="T26" fmla="*/ 1230086 w 1632857"/>
                <a:gd name="T27" fmla="*/ 642257 h 1164772"/>
                <a:gd name="T28" fmla="*/ 1578429 w 1632857"/>
                <a:gd name="T29" fmla="*/ 674914 h 1164772"/>
                <a:gd name="T30" fmla="*/ 1632857 w 1632857"/>
                <a:gd name="T31" fmla="*/ 370114 h 1164772"/>
                <a:gd name="T32" fmla="*/ 925286 w 1632857"/>
                <a:gd name="T33" fmla="*/ 108857 h 11647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32857"/>
                <a:gd name="T52" fmla="*/ 0 h 1164772"/>
                <a:gd name="T53" fmla="*/ 1632857 w 1632857"/>
                <a:gd name="T54" fmla="*/ 1164772 h 1164772"/>
                <a:gd name="connsiteX0" fmla="*/ 925286 w 1632857"/>
                <a:gd name="connsiteY0" fmla="*/ 108857 h 1164772"/>
                <a:gd name="connsiteX1" fmla="*/ 468086 w 1632857"/>
                <a:gd name="connsiteY1" fmla="*/ 0 h 1164772"/>
                <a:gd name="connsiteX2" fmla="*/ 348343 w 1632857"/>
                <a:gd name="connsiteY2" fmla="*/ 76200 h 1164772"/>
                <a:gd name="connsiteX3" fmla="*/ 54429 w 1632857"/>
                <a:gd name="connsiteY3" fmla="*/ 272143 h 1164772"/>
                <a:gd name="connsiteX4" fmla="*/ 0 w 1632857"/>
                <a:gd name="connsiteY4" fmla="*/ 609600 h 1164772"/>
                <a:gd name="connsiteX5" fmla="*/ 54429 w 1632857"/>
                <a:gd name="connsiteY5" fmla="*/ 881743 h 1164772"/>
                <a:gd name="connsiteX6" fmla="*/ 76200 w 1632857"/>
                <a:gd name="connsiteY6" fmla="*/ 990600 h 1164772"/>
                <a:gd name="connsiteX7" fmla="*/ 119743 w 1632857"/>
                <a:gd name="connsiteY7" fmla="*/ 1164772 h 1164772"/>
                <a:gd name="connsiteX8" fmla="*/ 674913 w 1632857"/>
                <a:gd name="connsiteY8" fmla="*/ 1034143 h 1164772"/>
                <a:gd name="connsiteX9" fmla="*/ 696686 w 1632857"/>
                <a:gd name="connsiteY9" fmla="*/ 838200 h 1164772"/>
                <a:gd name="connsiteX10" fmla="*/ 838200 w 1632857"/>
                <a:gd name="connsiteY10" fmla="*/ 446314 h 1164772"/>
                <a:gd name="connsiteX11" fmla="*/ 1473325 w 1632857"/>
                <a:gd name="connsiteY11" fmla="*/ 671844 h 1164772"/>
                <a:gd name="connsiteX12" fmla="*/ 1578429 w 1632857"/>
                <a:gd name="connsiteY12" fmla="*/ 674914 h 1164772"/>
                <a:gd name="connsiteX13" fmla="*/ 1632857 w 1632857"/>
                <a:gd name="connsiteY13" fmla="*/ 370114 h 1164772"/>
                <a:gd name="connsiteX14" fmla="*/ 925286 w 1632857"/>
                <a:gd name="connsiteY14" fmla="*/ 108857 h 1164772"/>
                <a:gd name="connsiteX0" fmla="*/ 925286 w 1632857"/>
                <a:gd name="connsiteY0" fmla="*/ 108857 h 1164772"/>
                <a:gd name="connsiteX1" fmla="*/ 468086 w 1632857"/>
                <a:gd name="connsiteY1" fmla="*/ 0 h 1164772"/>
                <a:gd name="connsiteX2" fmla="*/ 348343 w 1632857"/>
                <a:gd name="connsiteY2" fmla="*/ 76200 h 1164772"/>
                <a:gd name="connsiteX3" fmla="*/ 54429 w 1632857"/>
                <a:gd name="connsiteY3" fmla="*/ 272143 h 1164772"/>
                <a:gd name="connsiteX4" fmla="*/ 0 w 1632857"/>
                <a:gd name="connsiteY4" fmla="*/ 609600 h 1164772"/>
                <a:gd name="connsiteX5" fmla="*/ 54429 w 1632857"/>
                <a:gd name="connsiteY5" fmla="*/ 881743 h 1164772"/>
                <a:gd name="connsiteX6" fmla="*/ 76200 w 1632857"/>
                <a:gd name="connsiteY6" fmla="*/ 990600 h 1164772"/>
                <a:gd name="connsiteX7" fmla="*/ 119743 w 1632857"/>
                <a:gd name="connsiteY7" fmla="*/ 1164772 h 1164772"/>
                <a:gd name="connsiteX8" fmla="*/ 674913 w 1632857"/>
                <a:gd name="connsiteY8" fmla="*/ 1034143 h 1164772"/>
                <a:gd name="connsiteX9" fmla="*/ 696686 w 1632857"/>
                <a:gd name="connsiteY9" fmla="*/ 838200 h 1164772"/>
                <a:gd name="connsiteX10" fmla="*/ 838200 w 1632857"/>
                <a:gd name="connsiteY10" fmla="*/ 446314 h 1164772"/>
                <a:gd name="connsiteX11" fmla="*/ 1362505 w 1632857"/>
                <a:gd name="connsiteY11" fmla="*/ 961794 h 1164772"/>
                <a:gd name="connsiteX12" fmla="*/ 1473325 w 1632857"/>
                <a:gd name="connsiteY12" fmla="*/ 671844 h 1164772"/>
                <a:gd name="connsiteX13" fmla="*/ 1578429 w 1632857"/>
                <a:gd name="connsiteY13" fmla="*/ 674914 h 1164772"/>
                <a:gd name="connsiteX14" fmla="*/ 1632857 w 1632857"/>
                <a:gd name="connsiteY14" fmla="*/ 370114 h 1164772"/>
                <a:gd name="connsiteX15" fmla="*/ 925286 w 1632857"/>
                <a:gd name="connsiteY15" fmla="*/ 108857 h 1164772"/>
                <a:gd name="connsiteX0" fmla="*/ 925286 w 1632857"/>
                <a:gd name="connsiteY0" fmla="*/ 108857 h 1175518"/>
                <a:gd name="connsiteX1" fmla="*/ 468086 w 1632857"/>
                <a:gd name="connsiteY1" fmla="*/ 0 h 1175518"/>
                <a:gd name="connsiteX2" fmla="*/ 348343 w 1632857"/>
                <a:gd name="connsiteY2" fmla="*/ 76200 h 1175518"/>
                <a:gd name="connsiteX3" fmla="*/ 54429 w 1632857"/>
                <a:gd name="connsiteY3" fmla="*/ 272143 h 1175518"/>
                <a:gd name="connsiteX4" fmla="*/ 0 w 1632857"/>
                <a:gd name="connsiteY4" fmla="*/ 609600 h 1175518"/>
                <a:gd name="connsiteX5" fmla="*/ 54429 w 1632857"/>
                <a:gd name="connsiteY5" fmla="*/ 881743 h 1175518"/>
                <a:gd name="connsiteX6" fmla="*/ 76200 w 1632857"/>
                <a:gd name="connsiteY6" fmla="*/ 990600 h 1175518"/>
                <a:gd name="connsiteX7" fmla="*/ 119743 w 1632857"/>
                <a:gd name="connsiteY7" fmla="*/ 1164772 h 1175518"/>
                <a:gd name="connsiteX8" fmla="*/ 674913 w 1632857"/>
                <a:gd name="connsiteY8" fmla="*/ 1034143 h 1175518"/>
                <a:gd name="connsiteX9" fmla="*/ 696686 w 1632857"/>
                <a:gd name="connsiteY9" fmla="*/ 838200 h 1175518"/>
                <a:gd name="connsiteX10" fmla="*/ 838200 w 1632857"/>
                <a:gd name="connsiteY10" fmla="*/ 446314 h 1175518"/>
                <a:gd name="connsiteX11" fmla="*/ 1225957 w 1632857"/>
                <a:gd name="connsiteY11" fmla="*/ 1175518 h 1175518"/>
                <a:gd name="connsiteX12" fmla="*/ 1362505 w 1632857"/>
                <a:gd name="connsiteY12" fmla="*/ 961794 h 1175518"/>
                <a:gd name="connsiteX13" fmla="*/ 1473325 w 1632857"/>
                <a:gd name="connsiteY13" fmla="*/ 671844 h 1175518"/>
                <a:gd name="connsiteX14" fmla="*/ 1578429 w 1632857"/>
                <a:gd name="connsiteY14" fmla="*/ 674914 h 1175518"/>
                <a:gd name="connsiteX15" fmla="*/ 1632857 w 1632857"/>
                <a:gd name="connsiteY15" fmla="*/ 370114 h 1175518"/>
                <a:gd name="connsiteX16" fmla="*/ 925286 w 1632857"/>
                <a:gd name="connsiteY16" fmla="*/ 108857 h 1175518"/>
                <a:gd name="connsiteX0" fmla="*/ 925286 w 1632857"/>
                <a:gd name="connsiteY0" fmla="*/ 108857 h 1241774"/>
                <a:gd name="connsiteX1" fmla="*/ 468086 w 1632857"/>
                <a:gd name="connsiteY1" fmla="*/ 0 h 1241774"/>
                <a:gd name="connsiteX2" fmla="*/ 348343 w 1632857"/>
                <a:gd name="connsiteY2" fmla="*/ 76200 h 1241774"/>
                <a:gd name="connsiteX3" fmla="*/ 54429 w 1632857"/>
                <a:gd name="connsiteY3" fmla="*/ 272143 h 1241774"/>
                <a:gd name="connsiteX4" fmla="*/ 0 w 1632857"/>
                <a:gd name="connsiteY4" fmla="*/ 609600 h 1241774"/>
                <a:gd name="connsiteX5" fmla="*/ 54429 w 1632857"/>
                <a:gd name="connsiteY5" fmla="*/ 881743 h 1241774"/>
                <a:gd name="connsiteX6" fmla="*/ 76200 w 1632857"/>
                <a:gd name="connsiteY6" fmla="*/ 990600 h 1241774"/>
                <a:gd name="connsiteX7" fmla="*/ 119743 w 1632857"/>
                <a:gd name="connsiteY7" fmla="*/ 1164772 h 1241774"/>
                <a:gd name="connsiteX8" fmla="*/ 674913 w 1632857"/>
                <a:gd name="connsiteY8" fmla="*/ 1034143 h 1241774"/>
                <a:gd name="connsiteX9" fmla="*/ 696686 w 1632857"/>
                <a:gd name="connsiteY9" fmla="*/ 838200 h 1241774"/>
                <a:gd name="connsiteX10" fmla="*/ 1075556 w 1632857"/>
                <a:gd name="connsiteY10" fmla="*/ 1241774 h 1241774"/>
                <a:gd name="connsiteX11" fmla="*/ 1225957 w 1632857"/>
                <a:gd name="connsiteY11" fmla="*/ 1175518 h 1241774"/>
                <a:gd name="connsiteX12" fmla="*/ 1362505 w 1632857"/>
                <a:gd name="connsiteY12" fmla="*/ 961794 h 1241774"/>
                <a:gd name="connsiteX13" fmla="*/ 1473325 w 1632857"/>
                <a:gd name="connsiteY13" fmla="*/ 671844 h 1241774"/>
                <a:gd name="connsiteX14" fmla="*/ 1578429 w 1632857"/>
                <a:gd name="connsiteY14" fmla="*/ 674914 h 1241774"/>
                <a:gd name="connsiteX15" fmla="*/ 1632857 w 1632857"/>
                <a:gd name="connsiteY15" fmla="*/ 370114 h 1241774"/>
                <a:gd name="connsiteX16" fmla="*/ 925286 w 1632857"/>
                <a:gd name="connsiteY16" fmla="*/ 108857 h 1241774"/>
                <a:gd name="connsiteX0" fmla="*/ 925286 w 1632857"/>
                <a:gd name="connsiteY0" fmla="*/ 108857 h 1454546"/>
                <a:gd name="connsiteX1" fmla="*/ 468086 w 1632857"/>
                <a:gd name="connsiteY1" fmla="*/ 0 h 1454546"/>
                <a:gd name="connsiteX2" fmla="*/ 348343 w 1632857"/>
                <a:gd name="connsiteY2" fmla="*/ 76200 h 1454546"/>
                <a:gd name="connsiteX3" fmla="*/ 54429 w 1632857"/>
                <a:gd name="connsiteY3" fmla="*/ 272143 h 1454546"/>
                <a:gd name="connsiteX4" fmla="*/ 0 w 1632857"/>
                <a:gd name="connsiteY4" fmla="*/ 609600 h 1454546"/>
                <a:gd name="connsiteX5" fmla="*/ 54429 w 1632857"/>
                <a:gd name="connsiteY5" fmla="*/ 881743 h 1454546"/>
                <a:gd name="connsiteX6" fmla="*/ 76200 w 1632857"/>
                <a:gd name="connsiteY6" fmla="*/ 990600 h 1454546"/>
                <a:gd name="connsiteX7" fmla="*/ 119743 w 1632857"/>
                <a:gd name="connsiteY7" fmla="*/ 1164772 h 1454546"/>
                <a:gd name="connsiteX8" fmla="*/ 674913 w 1632857"/>
                <a:gd name="connsiteY8" fmla="*/ 1034143 h 1454546"/>
                <a:gd name="connsiteX9" fmla="*/ 696686 w 1632857"/>
                <a:gd name="connsiteY9" fmla="*/ 838200 h 1454546"/>
                <a:gd name="connsiteX10" fmla="*/ 733199 w 1632857"/>
                <a:gd name="connsiteY10" fmla="*/ 1454546 h 1454546"/>
                <a:gd name="connsiteX11" fmla="*/ 1075556 w 1632857"/>
                <a:gd name="connsiteY11" fmla="*/ 1241774 h 1454546"/>
                <a:gd name="connsiteX12" fmla="*/ 1225957 w 1632857"/>
                <a:gd name="connsiteY12" fmla="*/ 1175518 h 1454546"/>
                <a:gd name="connsiteX13" fmla="*/ 1362505 w 1632857"/>
                <a:gd name="connsiteY13" fmla="*/ 961794 h 1454546"/>
                <a:gd name="connsiteX14" fmla="*/ 1473325 w 1632857"/>
                <a:gd name="connsiteY14" fmla="*/ 671844 h 1454546"/>
                <a:gd name="connsiteX15" fmla="*/ 1578429 w 1632857"/>
                <a:gd name="connsiteY15" fmla="*/ 674914 h 1454546"/>
                <a:gd name="connsiteX16" fmla="*/ 1632857 w 1632857"/>
                <a:gd name="connsiteY16" fmla="*/ 370114 h 1454546"/>
                <a:gd name="connsiteX17" fmla="*/ 925286 w 1632857"/>
                <a:gd name="connsiteY17" fmla="*/ 108857 h 1454546"/>
                <a:gd name="connsiteX0" fmla="*/ 925286 w 1632857"/>
                <a:gd name="connsiteY0" fmla="*/ 108857 h 1454546"/>
                <a:gd name="connsiteX1" fmla="*/ 468086 w 1632857"/>
                <a:gd name="connsiteY1" fmla="*/ 0 h 1454546"/>
                <a:gd name="connsiteX2" fmla="*/ 348343 w 1632857"/>
                <a:gd name="connsiteY2" fmla="*/ 76200 h 1454546"/>
                <a:gd name="connsiteX3" fmla="*/ 54429 w 1632857"/>
                <a:gd name="connsiteY3" fmla="*/ 272143 h 1454546"/>
                <a:gd name="connsiteX4" fmla="*/ 0 w 1632857"/>
                <a:gd name="connsiteY4" fmla="*/ 609600 h 1454546"/>
                <a:gd name="connsiteX5" fmla="*/ 54429 w 1632857"/>
                <a:gd name="connsiteY5" fmla="*/ 881743 h 1454546"/>
                <a:gd name="connsiteX6" fmla="*/ 76200 w 1632857"/>
                <a:gd name="connsiteY6" fmla="*/ 990600 h 1454546"/>
                <a:gd name="connsiteX7" fmla="*/ 119743 w 1632857"/>
                <a:gd name="connsiteY7" fmla="*/ 1164772 h 1454546"/>
                <a:gd name="connsiteX8" fmla="*/ 674913 w 1632857"/>
                <a:gd name="connsiteY8" fmla="*/ 1034143 h 1454546"/>
                <a:gd name="connsiteX9" fmla="*/ 696686 w 1632857"/>
                <a:gd name="connsiteY9" fmla="*/ 838200 h 1454546"/>
                <a:gd name="connsiteX10" fmla="*/ 733199 w 1632857"/>
                <a:gd name="connsiteY10" fmla="*/ 1454546 h 1454546"/>
                <a:gd name="connsiteX11" fmla="*/ 905368 w 1632857"/>
                <a:gd name="connsiteY11" fmla="*/ 1424862 h 1454546"/>
                <a:gd name="connsiteX12" fmla="*/ 1075556 w 1632857"/>
                <a:gd name="connsiteY12" fmla="*/ 1241774 h 1454546"/>
                <a:gd name="connsiteX13" fmla="*/ 1225957 w 1632857"/>
                <a:gd name="connsiteY13" fmla="*/ 1175518 h 1454546"/>
                <a:gd name="connsiteX14" fmla="*/ 1362505 w 1632857"/>
                <a:gd name="connsiteY14" fmla="*/ 961794 h 1454546"/>
                <a:gd name="connsiteX15" fmla="*/ 1473325 w 1632857"/>
                <a:gd name="connsiteY15" fmla="*/ 671844 h 1454546"/>
                <a:gd name="connsiteX16" fmla="*/ 1578429 w 1632857"/>
                <a:gd name="connsiteY16" fmla="*/ 674914 h 1454546"/>
                <a:gd name="connsiteX17" fmla="*/ 1632857 w 1632857"/>
                <a:gd name="connsiteY17" fmla="*/ 370114 h 1454546"/>
                <a:gd name="connsiteX18" fmla="*/ 925286 w 1632857"/>
                <a:gd name="connsiteY18" fmla="*/ 108857 h 1454546"/>
                <a:gd name="connsiteX0" fmla="*/ 925286 w 1632857"/>
                <a:gd name="connsiteY0" fmla="*/ 108857 h 1454546"/>
                <a:gd name="connsiteX1" fmla="*/ 468086 w 1632857"/>
                <a:gd name="connsiteY1" fmla="*/ 0 h 1454546"/>
                <a:gd name="connsiteX2" fmla="*/ 348343 w 1632857"/>
                <a:gd name="connsiteY2" fmla="*/ 76200 h 1454546"/>
                <a:gd name="connsiteX3" fmla="*/ 54429 w 1632857"/>
                <a:gd name="connsiteY3" fmla="*/ 272143 h 1454546"/>
                <a:gd name="connsiteX4" fmla="*/ 0 w 1632857"/>
                <a:gd name="connsiteY4" fmla="*/ 609600 h 1454546"/>
                <a:gd name="connsiteX5" fmla="*/ 54429 w 1632857"/>
                <a:gd name="connsiteY5" fmla="*/ 881743 h 1454546"/>
                <a:gd name="connsiteX6" fmla="*/ 76200 w 1632857"/>
                <a:gd name="connsiteY6" fmla="*/ 990600 h 1454546"/>
                <a:gd name="connsiteX7" fmla="*/ 119743 w 1632857"/>
                <a:gd name="connsiteY7" fmla="*/ 1164772 h 1454546"/>
                <a:gd name="connsiteX8" fmla="*/ 674913 w 1632857"/>
                <a:gd name="connsiteY8" fmla="*/ 1034143 h 1454546"/>
                <a:gd name="connsiteX9" fmla="*/ 696686 w 1632857"/>
                <a:gd name="connsiteY9" fmla="*/ 838200 h 1454546"/>
                <a:gd name="connsiteX10" fmla="*/ 733199 w 1632857"/>
                <a:gd name="connsiteY10" fmla="*/ 1454546 h 1454546"/>
                <a:gd name="connsiteX11" fmla="*/ 905368 w 1632857"/>
                <a:gd name="connsiteY11" fmla="*/ 1424862 h 1454546"/>
                <a:gd name="connsiteX12" fmla="*/ 1105090 w 1632857"/>
                <a:gd name="connsiteY12" fmla="*/ 1277208 h 1454546"/>
                <a:gd name="connsiteX13" fmla="*/ 1225957 w 1632857"/>
                <a:gd name="connsiteY13" fmla="*/ 1175518 h 1454546"/>
                <a:gd name="connsiteX14" fmla="*/ 1362505 w 1632857"/>
                <a:gd name="connsiteY14" fmla="*/ 961794 h 1454546"/>
                <a:gd name="connsiteX15" fmla="*/ 1473325 w 1632857"/>
                <a:gd name="connsiteY15" fmla="*/ 671844 h 1454546"/>
                <a:gd name="connsiteX16" fmla="*/ 1578429 w 1632857"/>
                <a:gd name="connsiteY16" fmla="*/ 674914 h 1454546"/>
                <a:gd name="connsiteX17" fmla="*/ 1632857 w 1632857"/>
                <a:gd name="connsiteY17" fmla="*/ 370114 h 1454546"/>
                <a:gd name="connsiteX18" fmla="*/ 925286 w 1632857"/>
                <a:gd name="connsiteY18" fmla="*/ 108857 h 1454546"/>
                <a:gd name="connsiteX0" fmla="*/ 925286 w 1632857"/>
                <a:gd name="connsiteY0" fmla="*/ 108857 h 1513694"/>
                <a:gd name="connsiteX1" fmla="*/ 468086 w 1632857"/>
                <a:gd name="connsiteY1" fmla="*/ 0 h 1513694"/>
                <a:gd name="connsiteX2" fmla="*/ 348343 w 1632857"/>
                <a:gd name="connsiteY2" fmla="*/ 76200 h 1513694"/>
                <a:gd name="connsiteX3" fmla="*/ 54429 w 1632857"/>
                <a:gd name="connsiteY3" fmla="*/ 272143 h 1513694"/>
                <a:gd name="connsiteX4" fmla="*/ 0 w 1632857"/>
                <a:gd name="connsiteY4" fmla="*/ 609600 h 1513694"/>
                <a:gd name="connsiteX5" fmla="*/ 54429 w 1632857"/>
                <a:gd name="connsiteY5" fmla="*/ 881743 h 1513694"/>
                <a:gd name="connsiteX6" fmla="*/ 76200 w 1632857"/>
                <a:gd name="connsiteY6" fmla="*/ 990600 h 1513694"/>
                <a:gd name="connsiteX7" fmla="*/ 119743 w 1632857"/>
                <a:gd name="connsiteY7" fmla="*/ 1164772 h 1513694"/>
                <a:gd name="connsiteX8" fmla="*/ 674913 w 1632857"/>
                <a:gd name="connsiteY8" fmla="*/ 1034143 h 1513694"/>
                <a:gd name="connsiteX9" fmla="*/ 696686 w 1632857"/>
                <a:gd name="connsiteY9" fmla="*/ 838200 h 1513694"/>
                <a:gd name="connsiteX10" fmla="*/ 721223 w 1632857"/>
                <a:gd name="connsiteY10" fmla="*/ 1513694 h 1513694"/>
                <a:gd name="connsiteX11" fmla="*/ 905368 w 1632857"/>
                <a:gd name="connsiteY11" fmla="*/ 1424862 h 1513694"/>
                <a:gd name="connsiteX12" fmla="*/ 1105090 w 1632857"/>
                <a:gd name="connsiteY12" fmla="*/ 1277208 h 1513694"/>
                <a:gd name="connsiteX13" fmla="*/ 1225957 w 1632857"/>
                <a:gd name="connsiteY13" fmla="*/ 1175518 h 1513694"/>
                <a:gd name="connsiteX14" fmla="*/ 1362505 w 1632857"/>
                <a:gd name="connsiteY14" fmla="*/ 961794 h 1513694"/>
                <a:gd name="connsiteX15" fmla="*/ 1473325 w 1632857"/>
                <a:gd name="connsiteY15" fmla="*/ 671844 h 1513694"/>
                <a:gd name="connsiteX16" fmla="*/ 1578429 w 1632857"/>
                <a:gd name="connsiteY16" fmla="*/ 674914 h 1513694"/>
                <a:gd name="connsiteX17" fmla="*/ 1632857 w 1632857"/>
                <a:gd name="connsiteY17" fmla="*/ 370114 h 1513694"/>
                <a:gd name="connsiteX18" fmla="*/ 925286 w 1632857"/>
                <a:gd name="connsiteY18" fmla="*/ 108857 h 151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2857" h="1513694">
                  <a:moveTo>
                    <a:pt x="925286" y="108857"/>
                  </a:moveTo>
                  <a:lnTo>
                    <a:pt x="468086" y="0"/>
                  </a:lnTo>
                  <a:lnTo>
                    <a:pt x="348343" y="76200"/>
                  </a:lnTo>
                  <a:lnTo>
                    <a:pt x="54429" y="272143"/>
                  </a:lnTo>
                  <a:lnTo>
                    <a:pt x="0" y="609600"/>
                  </a:lnTo>
                  <a:lnTo>
                    <a:pt x="54429" y="881743"/>
                  </a:lnTo>
                  <a:lnTo>
                    <a:pt x="76200" y="990600"/>
                  </a:lnTo>
                  <a:lnTo>
                    <a:pt x="119743" y="1164772"/>
                  </a:lnTo>
                  <a:lnTo>
                    <a:pt x="674913" y="1034143"/>
                  </a:lnTo>
                  <a:cubicBezTo>
                    <a:pt x="771070" y="979714"/>
                    <a:pt x="669472" y="936171"/>
                    <a:pt x="696686" y="838200"/>
                  </a:cubicBezTo>
                  <a:lnTo>
                    <a:pt x="721223" y="1513694"/>
                  </a:lnTo>
                  <a:lnTo>
                    <a:pt x="905368" y="1424862"/>
                  </a:lnTo>
                  <a:lnTo>
                    <a:pt x="1105090" y="1277208"/>
                  </a:lnTo>
                  <a:lnTo>
                    <a:pt x="1225957" y="1175518"/>
                  </a:lnTo>
                  <a:lnTo>
                    <a:pt x="1362505" y="961794"/>
                  </a:lnTo>
                  <a:lnTo>
                    <a:pt x="1473325" y="671844"/>
                  </a:lnTo>
                  <a:lnTo>
                    <a:pt x="1578429" y="674914"/>
                  </a:lnTo>
                  <a:lnTo>
                    <a:pt x="1632857" y="370114"/>
                  </a:lnTo>
                  <a:lnTo>
                    <a:pt x="925286" y="108857"/>
                  </a:lnTo>
                  <a:close/>
                </a:path>
              </a:pathLst>
            </a:custGeom>
            <a:solidFill>
              <a:srgbClr val="FFC000">
                <a:alpha val="53000"/>
              </a:srgbClr>
            </a:solidFill>
            <a:ln w="44450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a typeface="+mn-ea"/>
                <a:cs typeface="Arial" charset="0"/>
              </a:endParaRPr>
            </a:p>
          </p:txBody>
        </p:sp>
        <p:sp>
          <p:nvSpPr>
            <p:cNvPr id="8246" name="35 Forma libre"/>
            <p:cNvSpPr>
              <a:spLocks/>
            </p:cNvSpPr>
            <p:nvPr/>
          </p:nvSpPr>
          <p:spPr bwMode="auto">
            <a:xfrm>
              <a:off x="5921829" y="4386943"/>
              <a:ext cx="1219200" cy="1034143"/>
            </a:xfrm>
            <a:custGeom>
              <a:avLst/>
              <a:gdLst>
                <a:gd name="T0" fmla="*/ 870857 w 1219200"/>
                <a:gd name="T1" fmla="*/ 0 h 1034143"/>
                <a:gd name="T2" fmla="*/ 1219200 w 1219200"/>
                <a:gd name="T3" fmla="*/ 97971 h 1034143"/>
                <a:gd name="T4" fmla="*/ 1045028 w 1219200"/>
                <a:gd name="T5" fmla="*/ 435428 h 1034143"/>
                <a:gd name="T6" fmla="*/ 762000 w 1219200"/>
                <a:gd name="T7" fmla="*/ 925286 h 1034143"/>
                <a:gd name="T8" fmla="*/ 631371 w 1219200"/>
                <a:gd name="T9" fmla="*/ 1034143 h 1034143"/>
                <a:gd name="T10" fmla="*/ 0 w 1219200"/>
                <a:gd name="T11" fmla="*/ 1034143 h 1034143"/>
                <a:gd name="T12" fmla="*/ 10885 w 1219200"/>
                <a:gd name="T13" fmla="*/ 947057 h 1034143"/>
                <a:gd name="T14" fmla="*/ 478971 w 1219200"/>
                <a:gd name="T15" fmla="*/ 696686 h 1034143"/>
                <a:gd name="T16" fmla="*/ 783771 w 1219200"/>
                <a:gd name="T17" fmla="*/ 359228 h 1034143"/>
                <a:gd name="T18" fmla="*/ 870857 w 1219200"/>
                <a:gd name="T19" fmla="*/ 0 h 1034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9200"/>
                <a:gd name="T31" fmla="*/ 0 h 1034143"/>
                <a:gd name="T32" fmla="*/ 1219200 w 1219200"/>
                <a:gd name="T33" fmla="*/ 1034143 h 1034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9200" h="1034143">
                  <a:moveTo>
                    <a:pt x="870857" y="0"/>
                  </a:moveTo>
                  <a:lnTo>
                    <a:pt x="1219200" y="97971"/>
                  </a:lnTo>
                  <a:lnTo>
                    <a:pt x="1045028" y="435428"/>
                  </a:lnTo>
                  <a:lnTo>
                    <a:pt x="762000" y="925286"/>
                  </a:lnTo>
                  <a:lnTo>
                    <a:pt x="631371" y="1034143"/>
                  </a:lnTo>
                  <a:lnTo>
                    <a:pt x="0" y="1034143"/>
                  </a:lnTo>
                  <a:lnTo>
                    <a:pt x="10885" y="947057"/>
                  </a:lnTo>
                  <a:lnTo>
                    <a:pt x="478971" y="696686"/>
                  </a:lnTo>
                  <a:lnTo>
                    <a:pt x="783771" y="359228"/>
                  </a:lnTo>
                  <a:lnTo>
                    <a:pt x="870857" y="0"/>
                  </a:lnTo>
                  <a:close/>
                </a:path>
              </a:pathLst>
            </a:custGeom>
            <a:solidFill>
              <a:srgbClr val="FFC000">
                <a:alpha val="53000"/>
              </a:srgbClr>
            </a:solidFill>
            <a:ln w="44450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ea typeface="+mn-ea"/>
                <a:cs typeface="Arial" charset="0"/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0" y="0"/>
            <a:ext cx="9144000" cy="546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30163" y="50800"/>
            <a:ext cx="849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b="1">
                <a:latin typeface="Trebuchet MS" charset="0"/>
              </a:rPr>
              <a:t>¿Qué es un Plan Regulador Comunal?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17488" y="584200"/>
            <a:ext cx="8742362" cy="954088"/>
          </a:xfrm>
          <a:prstGeom prst="rect">
            <a:avLst/>
          </a:prstGeom>
          <a:solidFill>
            <a:srgbClr val="9ED3D7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400"/>
              <a:t>El Plan Regulador Comunal (PRC) es un</a:t>
            </a:r>
            <a:r>
              <a:rPr lang="es-ES" sz="1400" b="1"/>
              <a:t> instrumento que permite establecer con precisión las condiciones y/o exigencias (reglas del juego) para la futura realización de proyectos </a:t>
            </a:r>
            <a:r>
              <a:rPr lang="es-ES" sz="1400"/>
              <a:t>dentro de un área urbana. Permite conocer con certeza </a:t>
            </a:r>
            <a:r>
              <a:rPr lang="es-ES" sz="1400" b="1" u="sng"/>
              <a:t>qué</a:t>
            </a:r>
            <a:r>
              <a:rPr lang="es-ES" sz="1400" b="1"/>
              <a:t> es lo que se puede o no se puede construir y </a:t>
            </a:r>
            <a:r>
              <a:rPr lang="es-ES" sz="1400" b="1" u="sng"/>
              <a:t>dónde</a:t>
            </a:r>
            <a:r>
              <a:rPr lang="es-ES" sz="1400" b="1"/>
              <a:t>, al </a:t>
            </a:r>
            <a:r>
              <a:rPr lang="es-ES" sz="1400" b="1" u="sng"/>
              <a:t>interior de un área urbana</a:t>
            </a:r>
            <a:r>
              <a:rPr lang="es-ES" sz="1400" b="1"/>
              <a:t>.</a:t>
            </a:r>
          </a:p>
        </p:txBody>
      </p:sp>
      <p:sp>
        <p:nvSpPr>
          <p:cNvPr id="18" name="Text Box 56"/>
          <p:cNvSpPr txBox="1">
            <a:spLocks noChangeArrowheads="1"/>
          </p:cNvSpPr>
          <p:nvPr/>
        </p:nvSpPr>
        <p:spPr bwMode="auto">
          <a:xfrm>
            <a:off x="53975" y="1560513"/>
            <a:ext cx="426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s-CL" sz="1400" b="1" dirty="0">
                <a:latin typeface="+mj-lt"/>
                <a:ea typeface="+mn-ea"/>
                <a:cs typeface="Arial" charset="0"/>
              </a:rPr>
              <a:t>Los temas que aborda un Plan Regulador son:</a:t>
            </a:r>
          </a:p>
        </p:txBody>
      </p:sp>
      <p:sp>
        <p:nvSpPr>
          <p:cNvPr id="19" name="Text Box 56"/>
          <p:cNvSpPr txBox="1">
            <a:spLocks noChangeArrowheads="1"/>
          </p:cNvSpPr>
          <p:nvPr/>
        </p:nvSpPr>
        <p:spPr bwMode="auto">
          <a:xfrm>
            <a:off x="436563" y="1884363"/>
            <a:ext cx="2535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 b="1">
                <a:latin typeface="Calibri" charset="0"/>
              </a:rPr>
              <a:t>Definición de un Límite Urbano</a:t>
            </a:r>
          </a:p>
          <a:p>
            <a:pPr algn="just" eaLnBrk="1" hangingPunct="1"/>
            <a:r>
              <a:rPr lang="es-CL" sz="1200">
                <a:latin typeface="Calibri" charset="0"/>
              </a:rPr>
              <a:t>(Área Urbana)</a:t>
            </a: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168275" y="1957388"/>
            <a:ext cx="252413" cy="179387"/>
          </a:xfrm>
          <a:prstGeom prst="rect">
            <a:avLst/>
          </a:prstGeom>
          <a:noFill/>
          <a:ln w="44450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>
              <a:solidFill>
                <a:schemeClr val="accent2"/>
              </a:solidFill>
              <a:ea typeface="+mn-ea"/>
              <a:cs typeface="Arial" pitchFamily="34" charset="0"/>
            </a:endParaRPr>
          </a:p>
        </p:txBody>
      </p:sp>
      <p:sp>
        <p:nvSpPr>
          <p:cNvPr id="30" name="Text Box 56"/>
          <p:cNvSpPr txBox="1">
            <a:spLocks noChangeArrowheads="1"/>
          </p:cNvSpPr>
          <p:nvPr/>
        </p:nvSpPr>
        <p:spPr bwMode="auto">
          <a:xfrm>
            <a:off x="163513" y="2330450"/>
            <a:ext cx="3886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 b="1">
                <a:latin typeface="Calibri" charset="0"/>
              </a:rPr>
              <a:t>	Zonificación y Uso de Suelo </a:t>
            </a:r>
            <a:r>
              <a:rPr lang="es-CL" sz="1200">
                <a:latin typeface="Calibri" charset="0"/>
              </a:rPr>
              <a:t>al interior del área urbana</a:t>
            </a:r>
          </a:p>
          <a:p>
            <a:pPr algn="just" eaLnBrk="1" hangingPunct="1"/>
            <a:r>
              <a:rPr lang="es-CL" sz="1200">
                <a:latin typeface="Calibri" charset="0"/>
              </a:rPr>
              <a:t>	- Zonas Mixtas</a:t>
            </a:r>
          </a:p>
          <a:p>
            <a:pPr algn="just" eaLnBrk="1" hangingPunct="1"/>
            <a:r>
              <a:rPr lang="es-CL" sz="1200">
                <a:latin typeface="Calibri" charset="0"/>
              </a:rPr>
              <a:t>	- Zonas Residenciales Exclusivas</a:t>
            </a:r>
          </a:p>
          <a:p>
            <a:pPr algn="just" eaLnBrk="1" hangingPunct="1"/>
            <a:r>
              <a:rPr lang="es-CL" sz="1200">
                <a:latin typeface="Calibri" charset="0"/>
              </a:rPr>
              <a:t>	- Zonas de Equipamientos</a:t>
            </a:r>
          </a:p>
          <a:p>
            <a:pPr algn="just" eaLnBrk="1" hangingPunct="1"/>
            <a:r>
              <a:rPr lang="es-CL" sz="1200">
                <a:latin typeface="Calibri" charset="0"/>
              </a:rPr>
              <a:t>	- Zonas de Actividades Productivas</a:t>
            </a:r>
          </a:p>
          <a:p>
            <a:pPr algn="just" eaLnBrk="1" hangingPunct="1"/>
            <a:r>
              <a:rPr lang="es-CL" sz="1200">
                <a:latin typeface="Calibri" charset="0"/>
              </a:rPr>
              <a:t>	- Áreas Verdes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158750" y="2398713"/>
            <a:ext cx="287338" cy="180975"/>
          </a:xfrm>
          <a:prstGeom prst="rect">
            <a:avLst/>
          </a:prstGeom>
          <a:solidFill>
            <a:srgbClr val="FFC00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CL" sz="1400">
              <a:solidFill>
                <a:schemeClr val="accent2"/>
              </a:solidFill>
            </a:endParaRPr>
          </a:p>
        </p:txBody>
      </p:sp>
      <p:sp>
        <p:nvSpPr>
          <p:cNvPr id="40" name="Text Box 56"/>
          <p:cNvSpPr txBox="1">
            <a:spLocks noChangeArrowheads="1"/>
          </p:cNvSpPr>
          <p:nvPr/>
        </p:nvSpPr>
        <p:spPr bwMode="auto">
          <a:xfrm>
            <a:off x="468313" y="3533775"/>
            <a:ext cx="3298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 b="1">
                <a:latin typeface="Calibri" charset="0"/>
              </a:rPr>
              <a:t>Áreas de Restricción</a:t>
            </a:r>
          </a:p>
        </p:txBody>
      </p:sp>
      <p:sp>
        <p:nvSpPr>
          <p:cNvPr id="41" name="Rectangle 29"/>
          <p:cNvSpPr>
            <a:spLocks noChangeArrowheads="1"/>
          </p:cNvSpPr>
          <p:nvPr/>
        </p:nvSpPr>
        <p:spPr bwMode="auto">
          <a:xfrm>
            <a:off x="177800" y="4262438"/>
            <a:ext cx="287338" cy="144462"/>
          </a:xfrm>
          <a:prstGeom prst="rect">
            <a:avLst/>
          </a:prstGeom>
          <a:solidFill>
            <a:srgbClr val="92D050">
              <a:alpha val="95000"/>
            </a:srgb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174625" y="3827463"/>
            <a:ext cx="287338" cy="142875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43" name="42 Forma libre"/>
          <p:cNvSpPr/>
          <p:nvPr/>
        </p:nvSpPr>
        <p:spPr>
          <a:xfrm>
            <a:off x="5897563" y="4010025"/>
            <a:ext cx="998537" cy="1411288"/>
          </a:xfrm>
          <a:custGeom>
            <a:avLst/>
            <a:gdLst>
              <a:gd name="connsiteX0" fmla="*/ 839755 w 998375"/>
              <a:gd name="connsiteY0" fmla="*/ 0 h 1474237"/>
              <a:gd name="connsiteX1" fmla="*/ 783771 w 998375"/>
              <a:gd name="connsiteY1" fmla="*/ 410547 h 1474237"/>
              <a:gd name="connsiteX2" fmla="*/ 718457 w 998375"/>
              <a:gd name="connsiteY2" fmla="*/ 653143 h 1474237"/>
              <a:gd name="connsiteX3" fmla="*/ 531845 w 998375"/>
              <a:gd name="connsiteY3" fmla="*/ 923731 h 1474237"/>
              <a:gd name="connsiteX4" fmla="*/ 317241 w 998375"/>
              <a:gd name="connsiteY4" fmla="*/ 1063690 h 1474237"/>
              <a:gd name="connsiteX5" fmla="*/ 149290 w 998375"/>
              <a:gd name="connsiteY5" fmla="*/ 1156996 h 1474237"/>
              <a:gd name="connsiteX6" fmla="*/ 37322 w 998375"/>
              <a:gd name="connsiteY6" fmla="*/ 1184988 h 1474237"/>
              <a:gd name="connsiteX7" fmla="*/ 0 w 998375"/>
              <a:gd name="connsiteY7" fmla="*/ 1464906 h 1474237"/>
              <a:gd name="connsiteX8" fmla="*/ 149290 w 998375"/>
              <a:gd name="connsiteY8" fmla="*/ 1474237 h 1474237"/>
              <a:gd name="connsiteX9" fmla="*/ 307910 w 998375"/>
              <a:gd name="connsiteY9" fmla="*/ 1315616 h 1474237"/>
              <a:gd name="connsiteX10" fmla="*/ 821094 w 998375"/>
              <a:gd name="connsiteY10" fmla="*/ 933061 h 1474237"/>
              <a:gd name="connsiteX11" fmla="*/ 951722 w 998375"/>
              <a:gd name="connsiteY11" fmla="*/ 699796 h 1474237"/>
              <a:gd name="connsiteX12" fmla="*/ 979714 w 998375"/>
              <a:gd name="connsiteY12" fmla="*/ 569167 h 1474237"/>
              <a:gd name="connsiteX13" fmla="*/ 933061 w 998375"/>
              <a:gd name="connsiteY13" fmla="*/ 401216 h 1474237"/>
              <a:gd name="connsiteX14" fmla="*/ 998375 w 998375"/>
              <a:gd name="connsiteY14" fmla="*/ 83975 h 1474237"/>
              <a:gd name="connsiteX15" fmla="*/ 839755 w 998375"/>
              <a:gd name="connsiteY15" fmla="*/ 0 h 1474237"/>
              <a:gd name="connsiteX0" fmla="*/ 839619 w 998375"/>
              <a:gd name="connsiteY0" fmla="*/ 0 h 1410761"/>
              <a:gd name="connsiteX1" fmla="*/ 783771 w 998375"/>
              <a:gd name="connsiteY1" fmla="*/ 347071 h 1410761"/>
              <a:gd name="connsiteX2" fmla="*/ 718457 w 998375"/>
              <a:gd name="connsiteY2" fmla="*/ 589667 h 1410761"/>
              <a:gd name="connsiteX3" fmla="*/ 531845 w 998375"/>
              <a:gd name="connsiteY3" fmla="*/ 860255 h 1410761"/>
              <a:gd name="connsiteX4" fmla="*/ 317241 w 998375"/>
              <a:gd name="connsiteY4" fmla="*/ 1000214 h 1410761"/>
              <a:gd name="connsiteX5" fmla="*/ 149290 w 998375"/>
              <a:gd name="connsiteY5" fmla="*/ 1093520 h 1410761"/>
              <a:gd name="connsiteX6" fmla="*/ 37322 w 998375"/>
              <a:gd name="connsiteY6" fmla="*/ 1121512 h 1410761"/>
              <a:gd name="connsiteX7" fmla="*/ 0 w 998375"/>
              <a:gd name="connsiteY7" fmla="*/ 1401430 h 1410761"/>
              <a:gd name="connsiteX8" fmla="*/ 149290 w 998375"/>
              <a:gd name="connsiteY8" fmla="*/ 1410761 h 1410761"/>
              <a:gd name="connsiteX9" fmla="*/ 307910 w 998375"/>
              <a:gd name="connsiteY9" fmla="*/ 1252140 h 1410761"/>
              <a:gd name="connsiteX10" fmla="*/ 821094 w 998375"/>
              <a:gd name="connsiteY10" fmla="*/ 869585 h 1410761"/>
              <a:gd name="connsiteX11" fmla="*/ 951722 w 998375"/>
              <a:gd name="connsiteY11" fmla="*/ 636320 h 1410761"/>
              <a:gd name="connsiteX12" fmla="*/ 979714 w 998375"/>
              <a:gd name="connsiteY12" fmla="*/ 505691 h 1410761"/>
              <a:gd name="connsiteX13" fmla="*/ 933061 w 998375"/>
              <a:gd name="connsiteY13" fmla="*/ 337740 h 1410761"/>
              <a:gd name="connsiteX14" fmla="*/ 998375 w 998375"/>
              <a:gd name="connsiteY14" fmla="*/ 20499 h 1410761"/>
              <a:gd name="connsiteX15" fmla="*/ 839619 w 998375"/>
              <a:gd name="connsiteY15" fmla="*/ 0 h 141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8375" h="1410761">
                <a:moveTo>
                  <a:pt x="839619" y="0"/>
                </a:moveTo>
                <a:lnTo>
                  <a:pt x="783771" y="347071"/>
                </a:lnTo>
                <a:lnTo>
                  <a:pt x="718457" y="589667"/>
                </a:lnTo>
                <a:lnTo>
                  <a:pt x="531845" y="860255"/>
                </a:lnTo>
                <a:lnTo>
                  <a:pt x="317241" y="1000214"/>
                </a:lnTo>
                <a:lnTo>
                  <a:pt x="149290" y="1093520"/>
                </a:lnTo>
                <a:lnTo>
                  <a:pt x="37322" y="1121512"/>
                </a:lnTo>
                <a:lnTo>
                  <a:pt x="0" y="1401430"/>
                </a:lnTo>
                <a:lnTo>
                  <a:pt x="149290" y="1410761"/>
                </a:lnTo>
                <a:lnTo>
                  <a:pt x="307910" y="1252140"/>
                </a:lnTo>
                <a:lnTo>
                  <a:pt x="821094" y="869585"/>
                </a:lnTo>
                <a:lnTo>
                  <a:pt x="951722" y="636320"/>
                </a:lnTo>
                <a:lnTo>
                  <a:pt x="979714" y="505691"/>
                </a:lnTo>
                <a:lnTo>
                  <a:pt x="933061" y="337740"/>
                </a:lnTo>
                <a:lnTo>
                  <a:pt x="998375" y="20499"/>
                </a:lnTo>
                <a:lnTo>
                  <a:pt x="839619" y="0"/>
                </a:lnTo>
                <a:close/>
              </a:path>
            </a:pathLst>
          </a:custGeom>
          <a:solidFill>
            <a:schemeClr val="accent2">
              <a:alpha val="68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4" name="43 Forma libre"/>
          <p:cNvSpPr/>
          <p:nvPr/>
        </p:nvSpPr>
        <p:spPr>
          <a:xfrm>
            <a:off x="4665663" y="3462338"/>
            <a:ext cx="1090612" cy="1016000"/>
          </a:xfrm>
          <a:custGeom>
            <a:avLst/>
            <a:gdLst>
              <a:gd name="connsiteX0" fmla="*/ 494523 w 1091682"/>
              <a:gd name="connsiteY0" fmla="*/ 0 h 1017037"/>
              <a:gd name="connsiteX1" fmla="*/ 559837 w 1091682"/>
              <a:gd name="connsiteY1" fmla="*/ 233265 h 1017037"/>
              <a:gd name="connsiteX2" fmla="*/ 681135 w 1091682"/>
              <a:gd name="connsiteY2" fmla="*/ 279919 h 1017037"/>
              <a:gd name="connsiteX3" fmla="*/ 811763 w 1091682"/>
              <a:gd name="connsiteY3" fmla="*/ 242596 h 1017037"/>
              <a:gd name="connsiteX4" fmla="*/ 970384 w 1091682"/>
              <a:gd name="connsiteY4" fmla="*/ 270588 h 1017037"/>
              <a:gd name="connsiteX5" fmla="*/ 1091682 w 1091682"/>
              <a:gd name="connsiteY5" fmla="*/ 429208 h 1017037"/>
              <a:gd name="connsiteX6" fmla="*/ 1091682 w 1091682"/>
              <a:gd name="connsiteY6" fmla="*/ 625151 h 1017037"/>
              <a:gd name="connsiteX7" fmla="*/ 979714 w 1091682"/>
              <a:gd name="connsiteY7" fmla="*/ 830425 h 1017037"/>
              <a:gd name="connsiteX8" fmla="*/ 802433 w 1091682"/>
              <a:gd name="connsiteY8" fmla="*/ 933061 h 1017037"/>
              <a:gd name="connsiteX9" fmla="*/ 475861 w 1091682"/>
              <a:gd name="connsiteY9" fmla="*/ 970384 h 1017037"/>
              <a:gd name="connsiteX10" fmla="*/ 111967 w 1091682"/>
              <a:gd name="connsiteY10" fmla="*/ 1017037 h 1017037"/>
              <a:gd name="connsiteX11" fmla="*/ 0 w 1091682"/>
              <a:gd name="connsiteY11" fmla="*/ 550506 h 1017037"/>
              <a:gd name="connsiteX12" fmla="*/ 550506 w 1091682"/>
              <a:gd name="connsiteY12" fmla="*/ 139959 h 1017037"/>
              <a:gd name="connsiteX13" fmla="*/ 569167 w 1091682"/>
              <a:gd name="connsiteY13" fmla="*/ 261257 h 101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1682" h="1017037">
                <a:moveTo>
                  <a:pt x="494523" y="0"/>
                </a:moveTo>
                <a:lnTo>
                  <a:pt x="559837" y="233265"/>
                </a:lnTo>
                <a:lnTo>
                  <a:pt x="681135" y="279919"/>
                </a:lnTo>
                <a:lnTo>
                  <a:pt x="811763" y="242596"/>
                </a:lnTo>
                <a:lnTo>
                  <a:pt x="970384" y="270588"/>
                </a:lnTo>
                <a:lnTo>
                  <a:pt x="1091682" y="429208"/>
                </a:lnTo>
                <a:lnTo>
                  <a:pt x="1091682" y="625151"/>
                </a:lnTo>
                <a:lnTo>
                  <a:pt x="979714" y="830425"/>
                </a:lnTo>
                <a:lnTo>
                  <a:pt x="802433" y="933061"/>
                </a:lnTo>
                <a:lnTo>
                  <a:pt x="475861" y="970384"/>
                </a:lnTo>
                <a:lnTo>
                  <a:pt x="111967" y="1017037"/>
                </a:lnTo>
                <a:lnTo>
                  <a:pt x="0" y="550506"/>
                </a:lnTo>
                <a:lnTo>
                  <a:pt x="550506" y="139959"/>
                </a:lnTo>
                <a:lnTo>
                  <a:pt x="569167" y="261257"/>
                </a:lnTo>
              </a:path>
            </a:pathLst>
          </a:custGeom>
          <a:solidFill>
            <a:srgbClr val="92D050">
              <a:alpha val="48000"/>
            </a:srgb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5" name="Rectangle 29"/>
          <p:cNvSpPr>
            <a:spLocks noChangeArrowheads="1"/>
          </p:cNvSpPr>
          <p:nvPr/>
        </p:nvSpPr>
        <p:spPr bwMode="auto">
          <a:xfrm>
            <a:off x="179388" y="4478338"/>
            <a:ext cx="287337" cy="144462"/>
          </a:xfrm>
          <a:prstGeom prst="rect">
            <a:avLst/>
          </a:prstGeom>
          <a:solidFill>
            <a:srgbClr val="A50021">
              <a:alpha val="70000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46" name="45 Forma libre"/>
          <p:cNvSpPr/>
          <p:nvPr/>
        </p:nvSpPr>
        <p:spPr>
          <a:xfrm>
            <a:off x="6056313" y="4441825"/>
            <a:ext cx="409575" cy="512763"/>
          </a:xfrm>
          <a:custGeom>
            <a:avLst/>
            <a:gdLst>
              <a:gd name="connsiteX0" fmla="*/ 149290 w 410547"/>
              <a:gd name="connsiteY0" fmla="*/ 0 h 513184"/>
              <a:gd name="connsiteX1" fmla="*/ 0 w 410547"/>
              <a:gd name="connsiteY1" fmla="*/ 363894 h 513184"/>
              <a:gd name="connsiteX2" fmla="*/ 251927 w 410547"/>
              <a:gd name="connsiteY2" fmla="*/ 513184 h 513184"/>
              <a:gd name="connsiteX3" fmla="*/ 410547 w 410547"/>
              <a:gd name="connsiteY3" fmla="*/ 149290 h 513184"/>
              <a:gd name="connsiteX4" fmla="*/ 149290 w 410547"/>
              <a:gd name="connsiteY4" fmla="*/ 0 h 5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547" h="513184">
                <a:moveTo>
                  <a:pt x="149290" y="0"/>
                </a:moveTo>
                <a:lnTo>
                  <a:pt x="0" y="363894"/>
                </a:lnTo>
                <a:lnTo>
                  <a:pt x="251927" y="513184"/>
                </a:lnTo>
                <a:lnTo>
                  <a:pt x="410547" y="149290"/>
                </a:lnTo>
                <a:lnTo>
                  <a:pt x="149290" y="0"/>
                </a:lnTo>
                <a:close/>
              </a:path>
            </a:pathLst>
          </a:custGeom>
          <a:solidFill>
            <a:srgbClr val="A50021">
              <a:alpha val="70000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7" name="Text Box 56"/>
          <p:cNvSpPr txBox="1">
            <a:spLocks noChangeArrowheads="1"/>
          </p:cNvSpPr>
          <p:nvPr/>
        </p:nvSpPr>
        <p:spPr bwMode="auto">
          <a:xfrm>
            <a:off x="504825" y="4010025"/>
            <a:ext cx="3297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>
                <a:latin typeface="Calibri" charset="0"/>
              </a:rPr>
              <a:t>- Áreas de Protección</a:t>
            </a: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492125" y="3768725"/>
            <a:ext cx="3297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>
                <a:latin typeface="Calibri" charset="0"/>
              </a:rPr>
              <a:t>- Áreas de Riesgo</a:t>
            </a:r>
          </a:p>
        </p:txBody>
      </p:sp>
      <p:sp>
        <p:nvSpPr>
          <p:cNvPr id="49" name="Text Box 56"/>
          <p:cNvSpPr txBox="1">
            <a:spLocks noChangeArrowheads="1"/>
          </p:cNvSpPr>
          <p:nvPr/>
        </p:nvSpPr>
        <p:spPr bwMode="auto">
          <a:xfrm>
            <a:off x="561975" y="4221163"/>
            <a:ext cx="3297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>
                <a:latin typeface="Calibri" charset="0"/>
              </a:rPr>
              <a:t>Por valor natural</a:t>
            </a:r>
          </a:p>
        </p:txBody>
      </p:sp>
      <p:sp>
        <p:nvSpPr>
          <p:cNvPr id="50" name="Text Box 56"/>
          <p:cNvSpPr txBox="1">
            <a:spLocks noChangeArrowheads="1"/>
          </p:cNvSpPr>
          <p:nvPr/>
        </p:nvSpPr>
        <p:spPr bwMode="auto">
          <a:xfrm>
            <a:off x="565150" y="4403725"/>
            <a:ext cx="3297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>
                <a:latin typeface="Calibri" charset="0"/>
              </a:rPr>
              <a:t>Por valor patrimonial </a:t>
            </a:r>
          </a:p>
        </p:txBody>
      </p:sp>
      <p:sp>
        <p:nvSpPr>
          <p:cNvPr id="51" name="Text Box 56"/>
          <p:cNvSpPr txBox="1">
            <a:spLocks noChangeArrowheads="1"/>
          </p:cNvSpPr>
          <p:nvPr/>
        </p:nvSpPr>
        <p:spPr bwMode="auto">
          <a:xfrm>
            <a:off x="566738" y="5197475"/>
            <a:ext cx="1457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CL" sz="1200">
                <a:latin typeface="Calibri" charset="0"/>
              </a:rPr>
              <a:t>Vías Proyectadas</a:t>
            </a:r>
          </a:p>
        </p:txBody>
      </p:sp>
      <p:sp>
        <p:nvSpPr>
          <p:cNvPr id="52" name="Line 45"/>
          <p:cNvSpPr>
            <a:spLocks noChangeShapeType="1"/>
          </p:cNvSpPr>
          <p:nvPr/>
        </p:nvSpPr>
        <p:spPr bwMode="auto">
          <a:xfrm>
            <a:off x="188913" y="5121275"/>
            <a:ext cx="287337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3" name="Line 46"/>
          <p:cNvSpPr>
            <a:spLocks noChangeShapeType="1"/>
          </p:cNvSpPr>
          <p:nvPr/>
        </p:nvSpPr>
        <p:spPr bwMode="auto">
          <a:xfrm>
            <a:off x="188913" y="5351463"/>
            <a:ext cx="287337" cy="0"/>
          </a:xfrm>
          <a:prstGeom prst="line">
            <a:avLst/>
          </a:prstGeom>
          <a:noFill/>
          <a:ln w="34925">
            <a:solidFill>
              <a:srgbClr val="C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4" name="Text Box 56"/>
          <p:cNvSpPr txBox="1">
            <a:spLocks noChangeArrowheads="1"/>
          </p:cNvSpPr>
          <p:nvPr/>
        </p:nvSpPr>
        <p:spPr bwMode="auto">
          <a:xfrm>
            <a:off x="539750" y="4735513"/>
            <a:ext cx="8097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CL" sz="1200" b="1">
                <a:latin typeface="Calibri" charset="0"/>
              </a:rPr>
              <a:t>Red Vial Estructurante</a:t>
            </a:r>
          </a:p>
        </p:txBody>
      </p:sp>
      <p:sp>
        <p:nvSpPr>
          <p:cNvPr id="55" name="Text Box 56"/>
          <p:cNvSpPr txBox="1">
            <a:spLocks noChangeArrowheads="1"/>
          </p:cNvSpPr>
          <p:nvPr/>
        </p:nvSpPr>
        <p:spPr bwMode="auto">
          <a:xfrm>
            <a:off x="579438" y="4975225"/>
            <a:ext cx="1825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CL" sz="1200">
                <a:latin typeface="Calibri" charset="0"/>
              </a:rPr>
              <a:t>Vías Existentes</a:t>
            </a:r>
          </a:p>
        </p:txBody>
      </p:sp>
      <p:grpSp>
        <p:nvGrpSpPr>
          <p:cNvPr id="5" name="62 Grupo"/>
          <p:cNvGrpSpPr>
            <a:grpSpLocks/>
          </p:cNvGrpSpPr>
          <p:nvPr/>
        </p:nvGrpSpPr>
        <p:grpSpPr bwMode="auto">
          <a:xfrm>
            <a:off x="5334000" y="2555875"/>
            <a:ext cx="3054350" cy="2884488"/>
            <a:chOff x="5334000" y="2556588"/>
            <a:chExt cx="3054220" cy="2883159"/>
          </a:xfrm>
        </p:grpSpPr>
        <p:sp>
          <p:nvSpPr>
            <p:cNvPr id="67627" name="55 Forma libre"/>
            <p:cNvSpPr>
              <a:spLocks/>
            </p:cNvSpPr>
            <p:nvPr/>
          </p:nvSpPr>
          <p:spPr bwMode="auto">
            <a:xfrm>
              <a:off x="5334000" y="4484914"/>
              <a:ext cx="664029" cy="163286"/>
            </a:xfrm>
            <a:custGeom>
              <a:avLst/>
              <a:gdLst>
                <a:gd name="T0" fmla="*/ 0 w 664029"/>
                <a:gd name="T1" fmla="*/ 163286 h 163286"/>
                <a:gd name="T2" fmla="*/ 664029 w 664029"/>
                <a:gd name="T3" fmla="*/ 0 h 163286"/>
                <a:gd name="T4" fmla="*/ 0 60000 65536"/>
                <a:gd name="T5" fmla="*/ 0 60000 65536"/>
                <a:gd name="T6" fmla="*/ 0 w 664029"/>
                <a:gd name="T7" fmla="*/ 0 h 163286"/>
                <a:gd name="T8" fmla="*/ 664029 w 664029"/>
                <a:gd name="T9" fmla="*/ 163286 h 1632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4029" h="163286">
                  <a:moveTo>
                    <a:pt x="0" y="163286"/>
                  </a:moveTo>
                  <a:lnTo>
                    <a:pt x="664029" y="0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28" name="56 Forma libre"/>
            <p:cNvSpPr>
              <a:spLocks/>
            </p:cNvSpPr>
            <p:nvPr/>
          </p:nvSpPr>
          <p:spPr bwMode="auto">
            <a:xfrm>
              <a:off x="5943600" y="3797559"/>
              <a:ext cx="233265" cy="1642188"/>
            </a:xfrm>
            <a:custGeom>
              <a:avLst/>
              <a:gdLst>
                <a:gd name="T0" fmla="*/ 0 w 233265"/>
                <a:gd name="T1" fmla="*/ 1642188 h 1642188"/>
                <a:gd name="T2" fmla="*/ 55984 w 233265"/>
                <a:gd name="T3" fmla="*/ 858417 h 1642188"/>
                <a:gd name="T4" fmla="*/ 46653 w 233265"/>
                <a:gd name="T5" fmla="*/ 699796 h 1642188"/>
                <a:gd name="T6" fmla="*/ 186612 w 233265"/>
                <a:gd name="T7" fmla="*/ 139959 h 1642188"/>
                <a:gd name="T8" fmla="*/ 233265 w 233265"/>
                <a:gd name="T9" fmla="*/ 0 h 1642188"/>
                <a:gd name="T10" fmla="*/ 233265 w 233265"/>
                <a:gd name="T11" fmla="*/ 0 h 1642188"/>
                <a:gd name="T12" fmla="*/ 233265 w 233265"/>
                <a:gd name="T13" fmla="*/ 0 h 16421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3265"/>
                <a:gd name="T22" fmla="*/ 0 h 1642188"/>
                <a:gd name="T23" fmla="*/ 233265 w 233265"/>
                <a:gd name="T24" fmla="*/ 1642188 h 16421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3265" h="1642188">
                  <a:moveTo>
                    <a:pt x="0" y="1642188"/>
                  </a:moveTo>
                  <a:lnTo>
                    <a:pt x="55984" y="858417"/>
                  </a:lnTo>
                  <a:lnTo>
                    <a:pt x="46653" y="699796"/>
                  </a:lnTo>
                  <a:lnTo>
                    <a:pt x="186612" y="139959"/>
                  </a:lnTo>
                  <a:lnTo>
                    <a:pt x="233265" y="0"/>
                  </a:lnTo>
                </a:path>
              </a:pathLst>
            </a:custGeom>
            <a:noFill/>
            <a:ln w="6032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29" name="57 Forma libre"/>
            <p:cNvSpPr>
              <a:spLocks/>
            </p:cNvSpPr>
            <p:nvPr/>
          </p:nvSpPr>
          <p:spPr bwMode="auto">
            <a:xfrm>
              <a:off x="6092890" y="4124131"/>
              <a:ext cx="1054359" cy="373224"/>
            </a:xfrm>
            <a:custGeom>
              <a:avLst/>
              <a:gdLst>
                <a:gd name="T0" fmla="*/ 0 w 1054359"/>
                <a:gd name="T1" fmla="*/ 0 h 373224"/>
                <a:gd name="T2" fmla="*/ 475861 w 1054359"/>
                <a:gd name="T3" fmla="*/ 223934 h 373224"/>
                <a:gd name="T4" fmla="*/ 1054359 w 1054359"/>
                <a:gd name="T5" fmla="*/ 373224 h 373224"/>
                <a:gd name="T6" fmla="*/ 0 60000 65536"/>
                <a:gd name="T7" fmla="*/ 0 60000 65536"/>
                <a:gd name="T8" fmla="*/ 0 60000 65536"/>
                <a:gd name="T9" fmla="*/ 0 w 1054359"/>
                <a:gd name="T10" fmla="*/ 0 h 373224"/>
                <a:gd name="T11" fmla="*/ 1054359 w 1054359"/>
                <a:gd name="T12" fmla="*/ 373224 h 373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359" h="373224">
                  <a:moveTo>
                    <a:pt x="0" y="0"/>
                  </a:moveTo>
                  <a:lnTo>
                    <a:pt x="475861" y="223934"/>
                  </a:lnTo>
                  <a:lnTo>
                    <a:pt x="1054359" y="373224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30" name="58 Forma libre"/>
            <p:cNvSpPr>
              <a:spLocks/>
            </p:cNvSpPr>
            <p:nvPr/>
          </p:nvSpPr>
          <p:spPr bwMode="auto">
            <a:xfrm>
              <a:off x="6913984" y="2556588"/>
              <a:ext cx="335902" cy="261257"/>
            </a:xfrm>
            <a:custGeom>
              <a:avLst/>
              <a:gdLst>
                <a:gd name="T0" fmla="*/ 0 w 335902"/>
                <a:gd name="T1" fmla="*/ 0 h 261257"/>
                <a:gd name="T2" fmla="*/ 335902 w 335902"/>
                <a:gd name="T3" fmla="*/ 261257 h 261257"/>
                <a:gd name="T4" fmla="*/ 0 60000 65536"/>
                <a:gd name="T5" fmla="*/ 0 60000 65536"/>
                <a:gd name="T6" fmla="*/ 0 w 335902"/>
                <a:gd name="T7" fmla="*/ 0 h 261257"/>
                <a:gd name="T8" fmla="*/ 335902 w 335902"/>
                <a:gd name="T9" fmla="*/ 261257 h 26125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5902" h="261257">
                  <a:moveTo>
                    <a:pt x="0" y="0"/>
                  </a:moveTo>
                  <a:lnTo>
                    <a:pt x="335902" y="261257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31" name="59 Forma libre"/>
            <p:cNvSpPr>
              <a:spLocks/>
            </p:cNvSpPr>
            <p:nvPr/>
          </p:nvSpPr>
          <p:spPr bwMode="auto">
            <a:xfrm>
              <a:off x="8052318" y="4348065"/>
              <a:ext cx="93306" cy="298580"/>
            </a:xfrm>
            <a:custGeom>
              <a:avLst/>
              <a:gdLst>
                <a:gd name="T0" fmla="*/ 0 w 93306"/>
                <a:gd name="T1" fmla="*/ 298580 h 298580"/>
                <a:gd name="T2" fmla="*/ 93306 w 93306"/>
                <a:gd name="T3" fmla="*/ 0 h 298580"/>
                <a:gd name="T4" fmla="*/ 0 60000 65536"/>
                <a:gd name="T5" fmla="*/ 0 60000 65536"/>
                <a:gd name="T6" fmla="*/ 0 w 93306"/>
                <a:gd name="T7" fmla="*/ 0 h 298580"/>
                <a:gd name="T8" fmla="*/ 93306 w 93306"/>
                <a:gd name="T9" fmla="*/ 298580 h 2985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3306" h="298580">
                  <a:moveTo>
                    <a:pt x="0" y="298580"/>
                  </a:moveTo>
                  <a:lnTo>
                    <a:pt x="93306" y="0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32" name="60 Forma libre"/>
            <p:cNvSpPr>
              <a:spLocks/>
            </p:cNvSpPr>
            <p:nvPr/>
          </p:nvSpPr>
          <p:spPr bwMode="auto">
            <a:xfrm>
              <a:off x="7800392" y="4320073"/>
              <a:ext cx="587828" cy="121298"/>
            </a:xfrm>
            <a:custGeom>
              <a:avLst/>
              <a:gdLst>
                <a:gd name="T0" fmla="*/ 0 w 587828"/>
                <a:gd name="T1" fmla="*/ 0 h 121298"/>
                <a:gd name="T2" fmla="*/ 0 w 587828"/>
                <a:gd name="T3" fmla="*/ 0 h 121298"/>
                <a:gd name="T4" fmla="*/ 335902 w 587828"/>
                <a:gd name="T5" fmla="*/ 121298 h 121298"/>
                <a:gd name="T6" fmla="*/ 587828 w 587828"/>
                <a:gd name="T7" fmla="*/ 83976 h 121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7828"/>
                <a:gd name="T13" fmla="*/ 0 h 121298"/>
                <a:gd name="T14" fmla="*/ 587828 w 587828"/>
                <a:gd name="T15" fmla="*/ 121298 h 121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7828" h="121298">
                  <a:moveTo>
                    <a:pt x="0" y="0"/>
                  </a:moveTo>
                  <a:lnTo>
                    <a:pt x="0" y="0"/>
                  </a:lnTo>
                  <a:lnTo>
                    <a:pt x="335902" y="121298"/>
                  </a:lnTo>
                  <a:lnTo>
                    <a:pt x="587828" y="83976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33" name="61 Forma libre"/>
            <p:cNvSpPr>
              <a:spLocks/>
            </p:cNvSpPr>
            <p:nvPr/>
          </p:nvSpPr>
          <p:spPr bwMode="auto">
            <a:xfrm>
              <a:off x="5990253" y="4702629"/>
              <a:ext cx="541176" cy="662473"/>
            </a:xfrm>
            <a:custGeom>
              <a:avLst/>
              <a:gdLst>
                <a:gd name="T0" fmla="*/ 0 w 541176"/>
                <a:gd name="T1" fmla="*/ 0 h 662473"/>
                <a:gd name="T2" fmla="*/ 0 w 541176"/>
                <a:gd name="T3" fmla="*/ 0 h 662473"/>
                <a:gd name="T4" fmla="*/ 438539 w 541176"/>
                <a:gd name="T5" fmla="*/ 233265 h 662473"/>
                <a:gd name="T6" fmla="*/ 541176 w 541176"/>
                <a:gd name="T7" fmla="*/ 317240 h 662473"/>
                <a:gd name="T8" fmla="*/ 541176 w 541176"/>
                <a:gd name="T9" fmla="*/ 662473 h 662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1176"/>
                <a:gd name="T16" fmla="*/ 0 h 662473"/>
                <a:gd name="T17" fmla="*/ 541176 w 541176"/>
                <a:gd name="T18" fmla="*/ 662473 h 6624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1176" h="662473">
                  <a:moveTo>
                    <a:pt x="0" y="0"/>
                  </a:moveTo>
                  <a:lnTo>
                    <a:pt x="0" y="0"/>
                  </a:lnTo>
                  <a:lnTo>
                    <a:pt x="438539" y="233265"/>
                  </a:lnTo>
                  <a:lnTo>
                    <a:pt x="541176" y="317240"/>
                  </a:lnTo>
                  <a:lnTo>
                    <a:pt x="541176" y="662473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5" name="64 Forma libre"/>
          <p:cNvSpPr>
            <a:spLocks/>
          </p:cNvSpPr>
          <p:nvPr/>
        </p:nvSpPr>
        <p:spPr bwMode="auto">
          <a:xfrm>
            <a:off x="7800975" y="4217988"/>
            <a:ext cx="549275" cy="409575"/>
          </a:xfrm>
          <a:custGeom>
            <a:avLst/>
            <a:gdLst>
              <a:gd name="T0" fmla="*/ 95543 w 550506"/>
              <a:gd name="T1" fmla="*/ 0 h 410547"/>
              <a:gd name="T2" fmla="*/ 0 w 550506"/>
              <a:gd name="T3" fmla="*/ 294068 h 410547"/>
              <a:gd name="T4" fmla="*/ 399534 w 550506"/>
              <a:gd name="T5" fmla="*/ 380558 h 410547"/>
              <a:gd name="T6" fmla="*/ 486389 w 550506"/>
              <a:gd name="T7" fmla="*/ 181631 h 410547"/>
              <a:gd name="T8" fmla="*/ 512449 w 550506"/>
              <a:gd name="T9" fmla="*/ 112438 h 410547"/>
              <a:gd name="T10" fmla="*/ 95543 w 550506"/>
              <a:gd name="T11" fmla="*/ 0 h 4105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50506"/>
              <a:gd name="T19" fmla="*/ 0 h 410547"/>
              <a:gd name="T20" fmla="*/ 550506 w 550506"/>
              <a:gd name="T21" fmla="*/ 410547 h 4105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50506" h="410547">
                <a:moveTo>
                  <a:pt x="102637" y="0"/>
                </a:moveTo>
                <a:lnTo>
                  <a:pt x="0" y="317241"/>
                </a:lnTo>
                <a:lnTo>
                  <a:pt x="429208" y="410547"/>
                </a:lnTo>
                <a:lnTo>
                  <a:pt x="522514" y="195943"/>
                </a:lnTo>
                <a:lnTo>
                  <a:pt x="550506" y="121298"/>
                </a:lnTo>
                <a:lnTo>
                  <a:pt x="102637" y="0"/>
                </a:lnTo>
                <a:close/>
              </a:path>
            </a:pathLst>
          </a:custGeom>
          <a:noFill/>
          <a:ln w="34925">
            <a:solidFill>
              <a:srgbClr val="C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6" name="65 Forma libre"/>
          <p:cNvSpPr>
            <a:spLocks/>
          </p:cNvSpPr>
          <p:nvPr/>
        </p:nvSpPr>
        <p:spPr bwMode="auto">
          <a:xfrm>
            <a:off x="6261100" y="4487863"/>
            <a:ext cx="765175" cy="774700"/>
          </a:xfrm>
          <a:custGeom>
            <a:avLst/>
            <a:gdLst>
              <a:gd name="T0" fmla="*/ 767190 w 765110"/>
              <a:gd name="T1" fmla="*/ 0 h 774441"/>
              <a:gd name="T2" fmla="*/ 767190 w 765110"/>
              <a:gd name="T3" fmla="*/ 0 h 774441"/>
              <a:gd name="T4" fmla="*/ 580066 w 765110"/>
              <a:gd name="T5" fmla="*/ 414963 h 774441"/>
              <a:gd name="T6" fmla="*/ 421029 w 765110"/>
              <a:gd name="T7" fmla="*/ 660171 h 774441"/>
              <a:gd name="T8" fmla="*/ 261961 w 765110"/>
              <a:gd name="T9" fmla="*/ 782772 h 774441"/>
              <a:gd name="T10" fmla="*/ 0 w 765110"/>
              <a:gd name="T11" fmla="*/ 754479 h 7744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5110"/>
              <a:gd name="T19" fmla="*/ 0 h 774441"/>
              <a:gd name="T20" fmla="*/ 765110 w 765110"/>
              <a:gd name="T21" fmla="*/ 774441 h 7744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5110" h="774441">
                <a:moveTo>
                  <a:pt x="765110" y="0"/>
                </a:moveTo>
                <a:lnTo>
                  <a:pt x="765110" y="0"/>
                </a:lnTo>
                <a:lnTo>
                  <a:pt x="578498" y="410547"/>
                </a:lnTo>
                <a:lnTo>
                  <a:pt x="419877" y="653143"/>
                </a:lnTo>
                <a:lnTo>
                  <a:pt x="261257" y="774441"/>
                </a:lnTo>
                <a:lnTo>
                  <a:pt x="0" y="746449"/>
                </a:lnTo>
              </a:path>
            </a:pathLst>
          </a:custGeom>
          <a:noFill/>
          <a:ln w="34925">
            <a:solidFill>
              <a:srgbClr val="C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6" name="68 Grupo"/>
          <p:cNvGrpSpPr>
            <a:grpSpLocks/>
          </p:cNvGrpSpPr>
          <p:nvPr/>
        </p:nvGrpSpPr>
        <p:grpSpPr bwMode="auto">
          <a:xfrm>
            <a:off x="5448300" y="3825875"/>
            <a:ext cx="1157288" cy="895350"/>
            <a:chOff x="5449078" y="3825551"/>
            <a:chExt cx="1156995" cy="895739"/>
          </a:xfrm>
        </p:grpSpPr>
        <p:sp>
          <p:nvSpPr>
            <p:cNvPr id="67624" name="63 Forma libre"/>
            <p:cNvSpPr>
              <a:spLocks/>
            </p:cNvSpPr>
            <p:nvPr/>
          </p:nvSpPr>
          <p:spPr bwMode="auto">
            <a:xfrm>
              <a:off x="5449078" y="3825551"/>
              <a:ext cx="1156995" cy="895739"/>
            </a:xfrm>
            <a:custGeom>
              <a:avLst/>
              <a:gdLst>
                <a:gd name="T0" fmla="*/ 1119673 w 1156995"/>
                <a:gd name="T1" fmla="*/ 494522 h 895739"/>
                <a:gd name="T2" fmla="*/ 1156995 w 1156995"/>
                <a:gd name="T3" fmla="*/ 242596 h 895739"/>
                <a:gd name="T4" fmla="*/ 671804 w 1156995"/>
                <a:gd name="T5" fmla="*/ 46653 h 895739"/>
                <a:gd name="T6" fmla="*/ 419877 w 1156995"/>
                <a:gd name="T7" fmla="*/ 0 h 895739"/>
                <a:gd name="T8" fmla="*/ 363893 w 1156995"/>
                <a:gd name="T9" fmla="*/ 261257 h 895739"/>
                <a:gd name="T10" fmla="*/ 261257 w 1156995"/>
                <a:gd name="T11" fmla="*/ 475861 h 895739"/>
                <a:gd name="T12" fmla="*/ 102636 w 1156995"/>
                <a:gd name="T13" fmla="*/ 606490 h 895739"/>
                <a:gd name="T14" fmla="*/ 0 w 1156995"/>
                <a:gd name="T15" fmla="*/ 643812 h 895739"/>
                <a:gd name="T16" fmla="*/ 46653 w 1156995"/>
                <a:gd name="T17" fmla="*/ 895739 h 895739"/>
                <a:gd name="T18" fmla="*/ 569167 w 1156995"/>
                <a:gd name="T19" fmla="*/ 765110 h 8957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6995"/>
                <a:gd name="T31" fmla="*/ 0 h 895739"/>
                <a:gd name="T32" fmla="*/ 1156995 w 1156995"/>
                <a:gd name="T33" fmla="*/ 895739 h 8957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6995" h="895739">
                  <a:moveTo>
                    <a:pt x="1119673" y="494522"/>
                  </a:moveTo>
                  <a:lnTo>
                    <a:pt x="1156995" y="242596"/>
                  </a:lnTo>
                  <a:lnTo>
                    <a:pt x="671804" y="46653"/>
                  </a:lnTo>
                  <a:lnTo>
                    <a:pt x="419877" y="0"/>
                  </a:lnTo>
                  <a:lnTo>
                    <a:pt x="363893" y="261257"/>
                  </a:lnTo>
                  <a:lnTo>
                    <a:pt x="261257" y="475861"/>
                  </a:lnTo>
                  <a:lnTo>
                    <a:pt x="102636" y="606490"/>
                  </a:lnTo>
                  <a:lnTo>
                    <a:pt x="0" y="643812"/>
                  </a:lnTo>
                  <a:lnTo>
                    <a:pt x="46653" y="895739"/>
                  </a:lnTo>
                  <a:lnTo>
                    <a:pt x="569167" y="765110"/>
                  </a:lnTo>
                </a:path>
              </a:pathLst>
            </a:custGeom>
            <a:noFill/>
            <a:ln w="34925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25" name="66 Forma libre"/>
            <p:cNvSpPr>
              <a:spLocks/>
            </p:cNvSpPr>
            <p:nvPr/>
          </p:nvSpPr>
          <p:spPr bwMode="auto">
            <a:xfrm>
              <a:off x="5803641" y="4040155"/>
              <a:ext cx="261257" cy="93306"/>
            </a:xfrm>
            <a:custGeom>
              <a:avLst/>
              <a:gdLst>
                <a:gd name="T0" fmla="*/ 261257 w 261257"/>
                <a:gd name="T1" fmla="*/ 93306 h 93306"/>
                <a:gd name="T2" fmla="*/ 0 w 261257"/>
                <a:gd name="T3" fmla="*/ 0 h 93306"/>
                <a:gd name="T4" fmla="*/ 0 60000 65536"/>
                <a:gd name="T5" fmla="*/ 0 60000 65536"/>
                <a:gd name="T6" fmla="*/ 0 w 261257"/>
                <a:gd name="T7" fmla="*/ 0 h 93306"/>
                <a:gd name="T8" fmla="*/ 261257 w 261257"/>
                <a:gd name="T9" fmla="*/ 93306 h 933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1257" h="93306">
                  <a:moveTo>
                    <a:pt x="261257" y="93306"/>
                  </a:moveTo>
                  <a:lnTo>
                    <a:pt x="0" y="0"/>
                  </a:lnTo>
                </a:path>
              </a:pathLst>
            </a:custGeom>
            <a:noFill/>
            <a:ln w="34925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626" name="67 Forma libre"/>
            <p:cNvSpPr>
              <a:spLocks/>
            </p:cNvSpPr>
            <p:nvPr/>
          </p:nvSpPr>
          <p:spPr bwMode="auto">
            <a:xfrm>
              <a:off x="6288833" y="3956180"/>
              <a:ext cx="83975" cy="251926"/>
            </a:xfrm>
            <a:custGeom>
              <a:avLst/>
              <a:gdLst>
                <a:gd name="T0" fmla="*/ 0 w 83975"/>
                <a:gd name="T1" fmla="*/ 251926 h 251926"/>
                <a:gd name="T2" fmla="*/ 0 w 83975"/>
                <a:gd name="T3" fmla="*/ 251926 h 251926"/>
                <a:gd name="T4" fmla="*/ 83975 w 83975"/>
                <a:gd name="T5" fmla="*/ 0 h 251926"/>
                <a:gd name="T6" fmla="*/ 0 60000 65536"/>
                <a:gd name="T7" fmla="*/ 0 60000 65536"/>
                <a:gd name="T8" fmla="*/ 0 60000 65536"/>
                <a:gd name="T9" fmla="*/ 0 w 83975"/>
                <a:gd name="T10" fmla="*/ 0 h 251926"/>
                <a:gd name="T11" fmla="*/ 83975 w 83975"/>
                <a:gd name="T12" fmla="*/ 251926 h 2519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975" h="251926">
                  <a:moveTo>
                    <a:pt x="0" y="251926"/>
                  </a:moveTo>
                  <a:lnTo>
                    <a:pt x="0" y="251926"/>
                  </a:lnTo>
                  <a:lnTo>
                    <a:pt x="83975" y="0"/>
                  </a:lnTo>
                </a:path>
              </a:pathLst>
            </a:custGeom>
            <a:noFill/>
            <a:ln w="34925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" name="28 Grupo"/>
          <p:cNvGrpSpPr>
            <a:grpSpLocks/>
          </p:cNvGrpSpPr>
          <p:nvPr/>
        </p:nvGrpSpPr>
        <p:grpSpPr bwMode="auto">
          <a:xfrm>
            <a:off x="5257800" y="2427288"/>
            <a:ext cx="3298825" cy="3005137"/>
            <a:chOff x="5257801" y="2427514"/>
            <a:chExt cx="3298370" cy="3004457"/>
          </a:xfrm>
        </p:grpSpPr>
        <p:sp>
          <p:nvSpPr>
            <p:cNvPr id="21" name="20 Forma libre"/>
            <p:cNvSpPr>
              <a:spLocks/>
            </p:cNvSpPr>
            <p:nvPr/>
          </p:nvSpPr>
          <p:spPr bwMode="auto">
            <a:xfrm>
              <a:off x="5257801" y="3668658"/>
              <a:ext cx="1904737" cy="1763313"/>
            </a:xfrm>
            <a:custGeom>
              <a:avLst/>
              <a:gdLst>
                <a:gd name="T0" fmla="*/ 925158 w 1905000"/>
                <a:gd name="T1" fmla="*/ 108846 h 1763485"/>
                <a:gd name="T2" fmla="*/ 468021 w 1905000"/>
                <a:gd name="T3" fmla="*/ 0 h 1763485"/>
                <a:gd name="T4" fmla="*/ 348295 w 1905000"/>
                <a:gd name="T5" fmla="*/ 76193 h 1763485"/>
                <a:gd name="T6" fmla="*/ 54421 w 1905000"/>
                <a:gd name="T7" fmla="*/ 272116 h 1763485"/>
                <a:gd name="T8" fmla="*/ 0 w 1905000"/>
                <a:gd name="T9" fmla="*/ 609541 h 1763485"/>
                <a:gd name="T10" fmla="*/ 54421 w 1905000"/>
                <a:gd name="T11" fmla="*/ 881657 h 1763485"/>
                <a:gd name="T12" fmla="*/ 76189 w 1905000"/>
                <a:gd name="T13" fmla="*/ 990503 h 1763485"/>
                <a:gd name="T14" fmla="*/ 76189 w 1905000"/>
                <a:gd name="T15" fmla="*/ 990503 h 1763485"/>
                <a:gd name="T16" fmla="*/ 76189 w 1905000"/>
                <a:gd name="T17" fmla="*/ 990503 h 1763485"/>
                <a:gd name="T18" fmla="*/ 119726 w 1905000"/>
                <a:gd name="T19" fmla="*/ 1164658 h 1763485"/>
                <a:gd name="T20" fmla="*/ 674820 w 1905000"/>
                <a:gd name="T21" fmla="*/ 1034042 h 1763485"/>
                <a:gd name="T22" fmla="*/ 674821 w 1905000"/>
                <a:gd name="T23" fmla="*/ 1197312 h 1763485"/>
                <a:gd name="T24" fmla="*/ 642168 w 1905000"/>
                <a:gd name="T25" fmla="*/ 1763313 h 1763485"/>
                <a:gd name="T26" fmla="*/ 1327874 w 1905000"/>
                <a:gd name="T27" fmla="*/ 1741544 h 1763485"/>
                <a:gd name="T28" fmla="*/ 1523790 w 1905000"/>
                <a:gd name="T29" fmla="*/ 1502081 h 1763485"/>
                <a:gd name="T30" fmla="*/ 1785011 w 1905000"/>
                <a:gd name="T31" fmla="*/ 1099350 h 1763485"/>
                <a:gd name="T32" fmla="*/ 1904737 w 1905000"/>
                <a:gd name="T33" fmla="*/ 805464 h 1763485"/>
                <a:gd name="T34" fmla="*/ 1578211 w 1905000"/>
                <a:gd name="T35" fmla="*/ 674848 h 1763485"/>
                <a:gd name="T36" fmla="*/ 1632632 w 1905000"/>
                <a:gd name="T37" fmla="*/ 370078 h 1763485"/>
                <a:gd name="T38" fmla="*/ 925158 w 1905000"/>
                <a:gd name="T39" fmla="*/ 108846 h 17634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905000" h="1763485">
                  <a:moveTo>
                    <a:pt x="925286" y="108857"/>
                  </a:moveTo>
                  <a:lnTo>
                    <a:pt x="468086" y="0"/>
                  </a:lnTo>
                  <a:lnTo>
                    <a:pt x="348343" y="76200"/>
                  </a:lnTo>
                  <a:lnTo>
                    <a:pt x="54429" y="272143"/>
                  </a:lnTo>
                  <a:lnTo>
                    <a:pt x="0" y="609600"/>
                  </a:lnTo>
                  <a:lnTo>
                    <a:pt x="54429" y="881743"/>
                  </a:lnTo>
                  <a:lnTo>
                    <a:pt x="76200" y="990600"/>
                  </a:lnTo>
                  <a:lnTo>
                    <a:pt x="119743" y="1164772"/>
                  </a:lnTo>
                  <a:lnTo>
                    <a:pt x="674913" y="1034143"/>
                  </a:lnTo>
                  <a:cubicBezTo>
                    <a:pt x="674913" y="1088572"/>
                    <a:pt x="674914" y="1143000"/>
                    <a:pt x="674914" y="1197429"/>
                  </a:cubicBezTo>
                  <a:lnTo>
                    <a:pt x="642257" y="1763485"/>
                  </a:lnTo>
                  <a:lnTo>
                    <a:pt x="1328057" y="1741714"/>
                  </a:lnTo>
                  <a:lnTo>
                    <a:pt x="1524000" y="1502228"/>
                  </a:lnTo>
                  <a:lnTo>
                    <a:pt x="1785257" y="1099457"/>
                  </a:lnTo>
                  <a:lnTo>
                    <a:pt x="1905000" y="805543"/>
                  </a:lnTo>
                  <a:lnTo>
                    <a:pt x="1578429" y="674914"/>
                  </a:lnTo>
                  <a:lnTo>
                    <a:pt x="1632857" y="370114"/>
                  </a:lnTo>
                  <a:lnTo>
                    <a:pt x="925286" y="108857"/>
                  </a:lnTo>
                  <a:close/>
                </a:path>
              </a:pathLst>
            </a:custGeom>
            <a:noFill/>
            <a:ln w="44450">
              <a:solidFill>
                <a:srgbClr val="40404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22" name="21 Forma libre"/>
            <p:cNvSpPr>
              <a:spLocks/>
            </p:cNvSpPr>
            <p:nvPr/>
          </p:nvSpPr>
          <p:spPr bwMode="auto">
            <a:xfrm>
              <a:off x="7664119" y="4114644"/>
              <a:ext cx="892052" cy="609462"/>
            </a:xfrm>
            <a:custGeom>
              <a:avLst/>
              <a:gdLst>
                <a:gd name="T0" fmla="*/ 174059 w 892628"/>
                <a:gd name="T1" fmla="*/ 0 h 609600"/>
                <a:gd name="T2" fmla="*/ 174059 w 892628"/>
                <a:gd name="T3" fmla="*/ 0 h 609600"/>
                <a:gd name="T4" fmla="*/ 282845 w 892628"/>
                <a:gd name="T5" fmla="*/ 0 h 609600"/>
                <a:gd name="T6" fmla="*/ 674478 w 892628"/>
                <a:gd name="T7" fmla="*/ 130599 h 609600"/>
                <a:gd name="T8" fmla="*/ 892052 w 892628"/>
                <a:gd name="T9" fmla="*/ 217665 h 609600"/>
                <a:gd name="T10" fmla="*/ 837659 w 892628"/>
                <a:gd name="T11" fmla="*/ 478863 h 609600"/>
                <a:gd name="T12" fmla="*/ 652722 w 892628"/>
                <a:gd name="T13" fmla="*/ 500630 h 609600"/>
                <a:gd name="T14" fmla="*/ 598328 w 892628"/>
                <a:gd name="T15" fmla="*/ 609462 h 609600"/>
                <a:gd name="T16" fmla="*/ 0 w 892628"/>
                <a:gd name="T17" fmla="*/ 478863 h 609600"/>
                <a:gd name="T18" fmla="*/ 87030 w 892628"/>
                <a:gd name="T19" fmla="*/ 54417 h 609600"/>
                <a:gd name="T20" fmla="*/ 174059 w 892628"/>
                <a:gd name="T21" fmla="*/ 0 h 609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92628" h="609600">
                  <a:moveTo>
                    <a:pt x="174171" y="0"/>
                  </a:moveTo>
                  <a:lnTo>
                    <a:pt x="174171" y="0"/>
                  </a:lnTo>
                  <a:lnTo>
                    <a:pt x="283028" y="0"/>
                  </a:lnTo>
                  <a:lnTo>
                    <a:pt x="674914" y="130629"/>
                  </a:lnTo>
                  <a:lnTo>
                    <a:pt x="892628" y="217714"/>
                  </a:lnTo>
                  <a:lnTo>
                    <a:pt x="838200" y="478971"/>
                  </a:lnTo>
                  <a:lnTo>
                    <a:pt x="653143" y="500743"/>
                  </a:lnTo>
                  <a:lnTo>
                    <a:pt x="598714" y="609600"/>
                  </a:lnTo>
                  <a:lnTo>
                    <a:pt x="0" y="478971"/>
                  </a:lnTo>
                  <a:lnTo>
                    <a:pt x="87086" y="54429"/>
                  </a:lnTo>
                  <a:lnTo>
                    <a:pt x="174171" y="0"/>
                  </a:lnTo>
                  <a:close/>
                </a:path>
              </a:pathLst>
            </a:custGeom>
            <a:noFill/>
            <a:ln w="44450">
              <a:solidFill>
                <a:srgbClr val="40404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23" name="22 Forma libre"/>
            <p:cNvSpPr>
              <a:spLocks/>
            </p:cNvSpPr>
            <p:nvPr/>
          </p:nvSpPr>
          <p:spPr bwMode="auto">
            <a:xfrm>
              <a:off x="6792702" y="2427514"/>
              <a:ext cx="598404" cy="587242"/>
            </a:xfrm>
            <a:custGeom>
              <a:avLst/>
              <a:gdLst>
                <a:gd name="T0" fmla="*/ 228482 w 598714"/>
                <a:gd name="T1" fmla="*/ 0 h 587829"/>
                <a:gd name="T2" fmla="*/ 228482 w 598714"/>
                <a:gd name="T3" fmla="*/ 0 h 587829"/>
                <a:gd name="T4" fmla="*/ 598404 w 598714"/>
                <a:gd name="T5" fmla="*/ 337120 h 587829"/>
                <a:gd name="T6" fmla="*/ 359042 w 598714"/>
                <a:gd name="T7" fmla="*/ 587242 h 587829"/>
                <a:gd name="T8" fmla="*/ 0 w 598714"/>
                <a:gd name="T9" fmla="*/ 304496 h 587829"/>
                <a:gd name="T10" fmla="*/ 228482 w 598714"/>
                <a:gd name="T11" fmla="*/ 0 h 5878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8714" h="587829">
                  <a:moveTo>
                    <a:pt x="228600" y="0"/>
                  </a:moveTo>
                  <a:lnTo>
                    <a:pt x="228600" y="0"/>
                  </a:lnTo>
                  <a:lnTo>
                    <a:pt x="598714" y="337457"/>
                  </a:lnTo>
                  <a:lnTo>
                    <a:pt x="359228" y="587829"/>
                  </a:lnTo>
                  <a:lnTo>
                    <a:pt x="0" y="304800"/>
                  </a:lnTo>
                  <a:lnTo>
                    <a:pt x="228600" y="0"/>
                  </a:lnTo>
                  <a:close/>
                </a:path>
              </a:pathLst>
            </a:custGeom>
            <a:noFill/>
            <a:ln w="44450">
              <a:solidFill>
                <a:srgbClr val="40404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</p:grpSp>
      <p:sp>
        <p:nvSpPr>
          <p:cNvPr id="70" name="Text Box 56"/>
          <p:cNvSpPr txBox="1">
            <a:spLocks noChangeArrowheads="1"/>
          </p:cNvSpPr>
          <p:nvPr/>
        </p:nvSpPr>
        <p:spPr bwMode="auto">
          <a:xfrm>
            <a:off x="119063" y="5594350"/>
            <a:ext cx="3810000" cy="11445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>
            <a:sp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defRPr/>
            </a:pPr>
            <a:r>
              <a:rPr lang="es-ES_tradnl" sz="1200" b="1">
                <a:latin typeface="Calibri" charset="0"/>
              </a:rPr>
              <a:t>Intensidad de utilización del suelo (normas urbanísticas) 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s-ES_tradnl" sz="1200">
                <a:latin typeface="Calibri" charset="0"/>
              </a:rPr>
              <a:t>	- Subdivisión predial mínima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s-ES_tradnl" sz="1200">
                <a:latin typeface="Calibri" charset="0"/>
              </a:rPr>
              <a:t>	- Coef. ocupación de suelo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s-ES_tradnl" sz="1200">
                <a:latin typeface="Calibri" charset="0"/>
              </a:rPr>
              <a:t>	- Coef. constructibilidad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s-ES_tradnl" sz="1200">
                <a:latin typeface="Calibri" charset="0"/>
              </a:rPr>
              <a:t>	- Altura máxima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s-ES_tradnl" sz="1200">
                <a:latin typeface="Calibri" charset="0"/>
              </a:rPr>
              <a:t>	- Densidad Bruta Máxima</a:t>
            </a:r>
            <a:endParaRPr lang="es-CL" sz="1200">
              <a:latin typeface="Calibri" charset="0"/>
            </a:endParaRPr>
          </a:p>
        </p:txBody>
      </p:sp>
      <p:cxnSp>
        <p:nvCxnSpPr>
          <p:cNvPr id="72" name="71 Conector recto de flecha"/>
          <p:cNvCxnSpPr/>
          <p:nvPr/>
        </p:nvCxnSpPr>
        <p:spPr>
          <a:xfrm flipH="1">
            <a:off x="3200400" y="2613025"/>
            <a:ext cx="11113" cy="2960688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 de flecha"/>
          <p:cNvCxnSpPr/>
          <p:nvPr/>
        </p:nvCxnSpPr>
        <p:spPr>
          <a:xfrm flipV="1">
            <a:off x="1992313" y="3679825"/>
            <a:ext cx="1185862" cy="11113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56"/>
          <p:cNvSpPr txBox="1">
            <a:spLocks noChangeArrowheads="1"/>
          </p:cNvSpPr>
          <p:nvPr/>
        </p:nvSpPr>
        <p:spPr bwMode="auto">
          <a:xfrm>
            <a:off x="4010025" y="5930900"/>
            <a:ext cx="4949825" cy="87630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100" b="1">
                <a:latin typeface="Calibri" charset="0"/>
              </a:rPr>
              <a:t>Un Plan Regulador está compuesto por cuatro documentos</a:t>
            </a:r>
            <a:r>
              <a:rPr lang="es-ES" sz="1100">
                <a:latin typeface="Calibri" charset="0"/>
              </a:rPr>
              <a:t>: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ES" sz="1000">
                <a:latin typeface="Calibri" charset="0"/>
              </a:rPr>
              <a:t>Plano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ES" sz="1000">
                <a:latin typeface="Calibri" charset="0"/>
              </a:rPr>
              <a:t>Ordenanza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ES" sz="1000">
                <a:latin typeface="Calibri" charset="0"/>
              </a:rPr>
              <a:t>Memoria explicativa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ES" sz="1000">
                <a:latin typeface="Calibri" charset="0"/>
              </a:rPr>
              <a:t>Estudio de Factibilidad Sanitaria </a:t>
            </a:r>
          </a:p>
        </p:txBody>
      </p:sp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  <p:bldP spid="20" grpId="0" animBg="1"/>
      <p:bldP spid="30" grpId="0"/>
      <p:bldP spid="31" grpId="0" animBg="1"/>
      <p:bldP spid="40" grpId="0"/>
      <p:bldP spid="41" grpId="0" animBg="1"/>
      <p:bldP spid="42" grpId="0" animBg="1"/>
      <p:bldP spid="45" grpId="0" animBg="1"/>
      <p:bldP spid="47" grpId="0"/>
      <p:bldP spid="48" grpId="0"/>
      <p:bldP spid="49" grpId="0"/>
      <p:bldP spid="50" grpId="0"/>
      <p:bldP spid="51" grpId="0"/>
      <p:bldP spid="52" grpId="0" animBg="1"/>
      <p:bldP spid="53" grpId="0" animBg="1"/>
      <p:bldP spid="54" grpId="0"/>
      <p:bldP spid="55" grpId="0"/>
      <p:bldP spid="65" grpId="0" animBg="1"/>
      <p:bldP spid="66" grpId="0" animBg="1"/>
      <p:bldP spid="70" grpId="0" animBg="1"/>
      <p:bldP spid="75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39113</TotalTime>
  <Words>5510</Words>
  <Application>Microsoft Macintosh PowerPoint</Application>
  <PresentationFormat>Presentación en pantalla (4:3)</PresentationFormat>
  <Paragraphs>1764</Paragraphs>
  <Slides>55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6</vt:i4>
      </vt:variant>
      <vt:variant>
        <vt:lpstr>Títulos de diapositiva</vt:lpstr>
      </vt:variant>
      <vt:variant>
        <vt:i4>55</vt:i4>
      </vt:variant>
    </vt:vector>
  </HeadingPairs>
  <TitlesOfParts>
    <vt:vector size="62" baseType="lpstr">
      <vt:lpstr>Diseño predeterminado</vt:lpstr>
      <vt:lpstr>\\localhost\Users\Patricio\Documents\Expediente\PRC Aysen\Paillaco\Entrega Etapa 1\OFICIALES_2\Macintosh HD:Users:Patricio:Documents:Expediente:PRC Aysen:Paillaco:Entrega Etapa 1:OFICIALES_1:4. Cronograma Segun OGUC_ACTUALIZADO.docx!OLE_LINK1</vt:lpstr>
      <vt:lpstr>\\localhost\Users\Patricio\Documents\Expediente\PRC Aysen\Paillaco\Entrega Etapa 1\OFICIALES_2\Documento2!OLE_LINK11</vt:lpstr>
      <vt:lpstr>\\localhost\Users\Patricio\Documents\Expediente\PRC Aysen\Paillaco\Entrega Etapa 1\OFICIALES_2\Documento2!OLE_LINK5</vt:lpstr>
      <vt:lpstr>\\localhost\Users\Patricio\Documents\Expediente\PRC Aysen\Paillaco\Entrega Etapa 1\OFICIALES_2\Macintosh HD:Users:Patricio:Documents:Expediente:PRC Aysen:Paillaco:Entrega Etapa 1:OFICIALES_1:4. Cronograma Segun OGUC_ACTUALIZADO.docx!OLE_LINK1</vt:lpstr>
      <vt:lpstr>\\localhost\Users\Patricio\Documents\Expediente\PRC Aysen\Paillaco\Entrega Etapa 1\OFICIALES_2\Documento2!OLE_LINK4</vt:lpstr>
      <vt:lpstr>\\localhost\Users\Patricio\Documents\Expediente\PRC Aysen\Paillaco\Entrega Etapa 1\OFICIALES_2\Documento2!OLE_LINK7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Geotecnica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POLIS</dc:creator>
  <cp:lastModifiedBy>Mac Book</cp:lastModifiedBy>
  <cp:revision>3580</cp:revision>
  <dcterms:created xsi:type="dcterms:W3CDTF">2007-10-03T19:24:32Z</dcterms:created>
  <dcterms:modified xsi:type="dcterms:W3CDTF">2018-09-12T13:43:12Z</dcterms:modified>
</cp:coreProperties>
</file>